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2"/>
  </p:notesMasterIdLst>
  <p:sldIdLst>
    <p:sldId id="276" r:id="rId2"/>
    <p:sldId id="257" r:id="rId3"/>
    <p:sldId id="271" r:id="rId4"/>
    <p:sldId id="261" r:id="rId5"/>
    <p:sldId id="279" r:id="rId6"/>
    <p:sldId id="272" r:id="rId7"/>
    <p:sldId id="273" r:id="rId8"/>
    <p:sldId id="274" r:id="rId9"/>
    <p:sldId id="262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.Pietron" initials="C" lastIdx="10" clrIdx="0"/>
  <p:cmAuthor id="1" name="Werner Palz" initials="WP" lastIdx="1" clrIdx="1">
    <p:extLst>
      <p:ext uri="{19B8F6BF-5375-455C-9EA6-DF929625EA0E}">
        <p15:presenceInfo xmlns:p15="http://schemas.microsoft.com/office/powerpoint/2012/main" userId="S::werner.palz@bwstaff.de::b77c1850-b4da-4689-a696-75b878d63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2"/>
  </p:normalViewPr>
  <p:slideViewPr>
    <p:cSldViewPr snapToGrid="0" snapToObjects="1">
      <p:cViewPr varScale="1">
        <p:scale>
          <a:sx n="107" d="100"/>
          <a:sy n="107" d="100"/>
        </p:scale>
        <p:origin x="10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E480-B0D0-DC49-A8FD-55B9899D98F3}" type="datetimeFigureOut">
              <a:rPr lang="de-DE" smtClean="0"/>
              <a:t>28.07.2022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9475-1ACD-8848-877E-0B998FE83E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9475-1ACD-8848-877E-0B998FE83E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23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989138"/>
            <a:ext cx="4500184" cy="324008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/>
              <a:t>Zuerst Bild durch klicken auf Symbol hinzufügen und anschließend in den Hintergrund stellen!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5256213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41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ss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ED866C-0A3A-784E-B000-5946506D21F5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8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C91A22-A5EC-D040-AF8A-09F2F16E87DD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82E46B-6FBD-934B-AA5B-1AB34F3EED5E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0589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349500"/>
            <a:ext cx="6335713" cy="2592388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52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0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916114"/>
            <a:ext cx="5256213" cy="1225550"/>
          </a:xfrm>
        </p:spPr>
        <p:txBody>
          <a:bodyPr bIns="50400" anchor="b" anchorCtr="0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717032"/>
            <a:ext cx="5256213" cy="244881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7C0E3F35-C2B5-E147-A4D9-C75D5AD0BE85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E2E49FC7-BEF6-E746-AB94-7B623152C033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149B507-B4E2-1740-AC61-C0C8A932E2A1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39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755229-13F0-9C4E-8C95-E99F33A8A357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6335713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6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9D0CB9-B875-AA4B-8FCF-D959C57F6643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578162-EA06-8441-A067-CF280A79CA22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302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os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67B274D3-A565-7C4C-95A5-BF15C1C7F16F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Gross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332E16D-1938-1748-B596-1A53DE2AD4D9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6335713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040044E-DCAA-464F-873E-B3F87F161A1A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prstClr val="black"/>
                </a:solidFill>
              </a:rPr>
              <a:t>Universität Konstanz</a:t>
            </a:r>
          </a:p>
        </p:txBody>
      </p:sp>
    </p:spTree>
    <p:extLst>
      <p:ext uri="{BB962C8B-B14F-4D97-AF65-F5344CB8AC3E}">
        <p14:creationId xmlns:p14="http://schemas.microsoft.com/office/powerpoint/2010/main" val="8085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4000" indent="-324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ver.uni-konstanz.de/en/study-programmes/master-programm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ver.uni-konstanz.de/service/formalitaeten/formulare-und-downloads/formulare/" TargetMode="External"/><Relationship Id="rId2" Type="http://schemas.openxmlformats.org/officeDocument/2006/relationships/hyperlink" Target="https://www.uni-konstanz.de/studieren/im-studium/pruefungen/aktuelle-informationen-und-formulare/wichtige-mitteilungen-des-zentralen-pruefungsamt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70" y="2038243"/>
            <a:ext cx="3789533" cy="274338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Werner Palz</a:t>
            </a:r>
          </a:p>
          <a:p>
            <a:r>
              <a:rPr lang="de-DE" b="0" u="none" dirty="0"/>
              <a:t>Konstanz, 28th </a:t>
            </a:r>
            <a:r>
              <a:rPr lang="de-DE" b="0" u="none" dirty="0" err="1"/>
              <a:t>July</a:t>
            </a:r>
            <a:r>
              <a:rPr lang="de-DE" b="0" u="none" dirty="0"/>
              <a:t> 2022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158986" y="2886118"/>
            <a:ext cx="4947984" cy="1684452"/>
            <a:chOff x="289614" y="2557761"/>
            <a:chExt cx="5283865" cy="1684452"/>
          </a:xfrm>
        </p:grpSpPr>
        <p:sp>
          <p:nvSpPr>
            <p:cNvPr id="12" name="Rechteck 11"/>
            <p:cNvSpPr/>
            <p:nvPr/>
          </p:nvSpPr>
          <p:spPr>
            <a:xfrm>
              <a:off x="289617" y="3119361"/>
              <a:ext cx="3959300" cy="56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89615" y="2557761"/>
              <a:ext cx="5145017" cy="56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89614" y="2635302"/>
              <a:ext cx="528386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300" b="1" dirty="0"/>
                <a:t>MA Politics/ Public Administration 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89614" y="3208620"/>
              <a:ext cx="4138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Information Session </a:t>
              </a:r>
              <a:r>
                <a:rPr lang="de-DE" sz="2000" b="1" dirty="0" err="1"/>
                <a:t>about</a:t>
              </a:r>
              <a:endParaRPr lang="de-DE" sz="2000" b="1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89616" y="3680613"/>
              <a:ext cx="3750056" cy="56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9615" y="3764910"/>
              <a:ext cx="3750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err="1"/>
                <a:t>the</a:t>
              </a:r>
              <a:r>
                <a:rPr lang="de-DE" sz="2000" b="1" dirty="0"/>
                <a:t> </a:t>
              </a:r>
              <a:r>
                <a:rPr lang="de-DE" sz="2000" b="1" dirty="0" err="1"/>
                <a:t>second</a:t>
              </a:r>
              <a:r>
                <a:rPr lang="de-DE" sz="2000" b="1" dirty="0"/>
                <a:t> </a:t>
              </a:r>
              <a:r>
                <a:rPr lang="de-DE" sz="2000" b="1" dirty="0" err="1"/>
                <a:t>year</a:t>
              </a:r>
              <a:r>
                <a:rPr lang="de-DE" sz="2000" b="1" dirty="0"/>
                <a:t> </a:t>
              </a:r>
              <a:r>
                <a:rPr lang="de-DE" sz="2000" b="1" dirty="0" err="1"/>
                <a:t>of</a:t>
              </a:r>
              <a:r>
                <a:rPr lang="de-DE" sz="2000" b="1" dirty="0"/>
                <a:t> </a:t>
              </a:r>
              <a:r>
                <a:rPr lang="de-DE" sz="2000" b="1" dirty="0" err="1"/>
                <a:t>studies</a:t>
              </a:r>
              <a:endParaRPr lang="de-D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45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19672" y="2550440"/>
            <a:ext cx="936104" cy="561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627784" y="1988840"/>
            <a:ext cx="1800200" cy="5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89615" y="2550618"/>
            <a:ext cx="1330057" cy="5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89616" y="1988840"/>
            <a:ext cx="2338168" cy="5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23850" y="3717032"/>
            <a:ext cx="7776542" cy="2448818"/>
          </a:xfrm>
        </p:spPr>
        <p:txBody>
          <a:bodyPr>
            <a:noAutofit/>
          </a:bodyPr>
          <a:lstStyle/>
          <a:p>
            <a:r>
              <a:rPr lang="de-DE" dirty="0">
                <a:ea typeface="ＭＳ Ｐゴシック" pitchFamily="34" charset="-128"/>
              </a:rPr>
              <a:t>Werner Palz</a:t>
            </a:r>
          </a:p>
          <a:p>
            <a:r>
              <a:rPr lang="de-DE" b="0"/>
              <a:t>Coordinator </a:t>
            </a:r>
            <a:r>
              <a:rPr lang="de-DE" b="0" dirty="0"/>
              <a:t>MA Programmes</a:t>
            </a:r>
            <a:endParaRPr lang="en-US" b="0" dirty="0"/>
          </a:p>
          <a:p>
            <a:r>
              <a:rPr lang="en-US" b="0" dirty="0"/>
              <a:t>Department of Politics and Public Administration</a:t>
            </a:r>
          </a:p>
          <a:p>
            <a:endParaRPr lang="de-DE" b="0" u="none" dirty="0"/>
          </a:p>
          <a:p>
            <a:r>
              <a:rPr lang="de-DE" b="0" u="none" dirty="0"/>
              <a:t>Tel.: +49 (0) 75 31/88 - </a:t>
            </a:r>
            <a:r>
              <a:rPr lang="de-DE" b="0" dirty="0"/>
              <a:t>4274</a:t>
            </a:r>
            <a:endParaRPr lang="de-DE" b="0" u="none" dirty="0"/>
          </a:p>
          <a:p>
            <a:r>
              <a:rPr lang="de-DE" b="0" dirty="0"/>
              <a:t>master.polver@uni-konstanz.de</a:t>
            </a:r>
            <a:endParaRPr lang="de-DE" b="0" u="non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7" y="1988840"/>
            <a:ext cx="2525297" cy="23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918" y="1196752"/>
            <a:ext cx="6335713" cy="4103985"/>
          </a:xfrm>
        </p:spPr>
        <p:txBody>
          <a:bodyPr/>
          <a:lstStyle/>
          <a:p>
            <a:pPr marL="457200" lvl="1"/>
            <a:endParaRPr lang="de-DE" dirty="0"/>
          </a:p>
          <a:p>
            <a:pPr marL="457200" indent="-457200">
              <a:buAutoNum type="arabicPeriod"/>
            </a:pPr>
            <a:r>
              <a:rPr lang="de-DE" sz="2400" dirty="0"/>
              <a:t>Second </a:t>
            </a:r>
            <a:r>
              <a:rPr lang="de-DE" sz="2400" dirty="0" err="1"/>
              <a:t>year</a:t>
            </a:r>
            <a:r>
              <a:rPr lang="de-DE" sz="2400" dirty="0"/>
              <a:t> </a:t>
            </a:r>
            <a:r>
              <a:rPr lang="de-DE" sz="2400" dirty="0" err="1"/>
              <a:t>abroad</a:t>
            </a:r>
            <a:endParaRPr lang="de-DE" sz="2400" dirty="0"/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/>
              <a:t>MA </a:t>
            </a:r>
            <a:r>
              <a:rPr lang="de-DE" sz="2000" dirty="0" err="1"/>
              <a:t>thesis</a:t>
            </a:r>
            <a:r>
              <a:rPr lang="de-DE" sz="2000" dirty="0"/>
              <a:t>: </a:t>
            </a:r>
            <a:r>
              <a:rPr lang="de-DE" sz="2000" dirty="0" err="1"/>
              <a:t>supervisors</a:t>
            </a:r>
            <a:endParaRPr lang="de-DE" sz="2000" dirty="0"/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/>
              <a:t>Transfer grades: </a:t>
            </a:r>
            <a:r>
              <a:rPr lang="de-DE" sz="2000" dirty="0" err="1"/>
              <a:t>courses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thesis</a:t>
            </a:r>
            <a:endParaRPr lang="de-DE" sz="2000" dirty="0"/>
          </a:p>
          <a:p>
            <a:pPr marL="914400" lvl="1" indent="-457200">
              <a:buFont typeface="+mj-lt"/>
              <a:buAutoNum type="alphaLcPeriod"/>
            </a:pPr>
            <a:endParaRPr lang="de-DE" dirty="0"/>
          </a:p>
          <a:p>
            <a:pPr marL="457200" indent="-457200">
              <a:buAutoNum type="arabicPeriod"/>
            </a:pPr>
            <a:r>
              <a:rPr lang="de-DE" sz="2400" dirty="0" err="1"/>
              <a:t>Questions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answers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2EFE1F-E18C-2A47-8630-16D8F90A2184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570" y="283347"/>
            <a:ext cx="7519481" cy="526551"/>
          </a:xfrm>
        </p:spPr>
        <p:txBody>
          <a:bodyPr>
            <a:normAutofit/>
          </a:bodyPr>
          <a:lstStyle/>
          <a:p>
            <a:r>
              <a:rPr lang="de-DE" sz="2200" dirty="0"/>
              <a:t>1. Second </a:t>
            </a:r>
            <a:r>
              <a:rPr lang="de-DE" sz="2200" dirty="0" err="1"/>
              <a:t>year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MA-Studies at Partner Institution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EF807A-DF8F-2B47-B86B-253830183FBC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4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0284"/>
            <a:ext cx="2886892" cy="693588"/>
          </a:xfrm>
        </p:spPr>
        <p:txBody>
          <a:bodyPr>
            <a:normAutofit/>
          </a:bodyPr>
          <a:lstStyle/>
          <a:p>
            <a:r>
              <a:rPr lang="de-DE" sz="2200" dirty="0"/>
              <a:t>General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6547" y="963872"/>
            <a:ext cx="7683682" cy="470540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u="sng" dirty="0" err="1">
                <a:solidFill>
                  <a:schemeClr val="tx1"/>
                </a:solidFill>
              </a:rPr>
              <a:t>have</a:t>
            </a:r>
            <a:r>
              <a:rPr lang="de-DE" sz="1800" b="0" u="sng" dirty="0">
                <a:solidFill>
                  <a:schemeClr val="tx1"/>
                </a:solidFill>
              </a:rPr>
              <a:t> </a:t>
            </a:r>
            <a:r>
              <a:rPr lang="de-DE" sz="1800" b="0" u="sng" dirty="0" err="1">
                <a:solidFill>
                  <a:schemeClr val="tx1"/>
                </a:solidFill>
              </a:rPr>
              <a:t>to</a:t>
            </a:r>
            <a:r>
              <a:rPr lang="de-DE" sz="1800" b="0" u="sng" dirty="0">
                <a:solidFill>
                  <a:schemeClr val="tx1"/>
                </a:solidFill>
              </a:rPr>
              <a:t> </a:t>
            </a:r>
            <a:r>
              <a:rPr lang="de-DE" sz="1800" b="0" u="sng" dirty="0" err="1">
                <a:solidFill>
                  <a:schemeClr val="tx1"/>
                </a:solidFill>
              </a:rPr>
              <a:t>stay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enrolled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until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day</a:t>
            </a:r>
            <a:r>
              <a:rPr lang="de-DE" sz="1800" b="0" dirty="0">
                <a:solidFill>
                  <a:schemeClr val="tx1"/>
                </a:solidFill>
              </a:rPr>
              <a:t> on </a:t>
            </a:r>
            <a:r>
              <a:rPr lang="de-DE" sz="1800" b="0" dirty="0" err="1">
                <a:solidFill>
                  <a:schemeClr val="tx1"/>
                </a:solidFill>
              </a:rPr>
              <a:t>which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submit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your</a:t>
            </a:r>
            <a:r>
              <a:rPr lang="de-DE" sz="1800" b="0" dirty="0">
                <a:solidFill>
                  <a:schemeClr val="tx1"/>
                </a:solidFill>
              </a:rPr>
              <a:t> MA </a:t>
            </a:r>
            <a:r>
              <a:rPr lang="de-DE" sz="1800" b="0" dirty="0" err="1">
                <a:solidFill>
                  <a:schemeClr val="tx1"/>
                </a:solidFill>
              </a:rPr>
              <a:t>thesis</a:t>
            </a:r>
            <a:endParaRPr lang="de-DE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sz="1800" b="0" dirty="0" err="1">
                <a:solidFill>
                  <a:schemeClr val="tx1"/>
                </a:solidFill>
              </a:rPr>
              <a:t>It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is</a:t>
            </a:r>
            <a:r>
              <a:rPr lang="de-DE" sz="1800" b="0" dirty="0">
                <a:solidFill>
                  <a:schemeClr val="tx1"/>
                </a:solidFill>
              </a:rPr>
              <a:t> not </a:t>
            </a:r>
            <a:r>
              <a:rPr lang="de-DE" sz="1800" b="0" dirty="0" err="1">
                <a:solidFill>
                  <a:schemeClr val="tx1"/>
                </a:solidFill>
              </a:rPr>
              <a:t>necessary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to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stay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enrolled</a:t>
            </a:r>
            <a:r>
              <a:rPr lang="de-DE" sz="1800" b="0" dirty="0">
                <a:solidFill>
                  <a:schemeClr val="tx1"/>
                </a:solidFill>
              </a:rPr>
              <a:t> after </a:t>
            </a:r>
            <a:r>
              <a:rPr lang="de-DE" sz="1800" b="0" dirty="0" err="1">
                <a:solidFill>
                  <a:schemeClr val="tx1"/>
                </a:solidFill>
              </a:rPr>
              <a:t>that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date</a:t>
            </a:r>
            <a:endParaRPr lang="de-DE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will </a:t>
            </a:r>
            <a:r>
              <a:rPr lang="de-DE" sz="1800" b="0" dirty="0" err="1">
                <a:solidFill>
                  <a:schemeClr val="tx1"/>
                </a:solidFill>
              </a:rPr>
              <a:t>receive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your</a:t>
            </a:r>
            <a:r>
              <a:rPr lang="de-DE" sz="1800" b="0" dirty="0">
                <a:solidFill>
                  <a:schemeClr val="tx1"/>
                </a:solidFill>
              </a:rPr>
              <a:t> MA </a:t>
            </a:r>
            <a:r>
              <a:rPr lang="de-DE" sz="1800" b="0" dirty="0" err="1">
                <a:solidFill>
                  <a:schemeClr val="tx1"/>
                </a:solidFill>
              </a:rPr>
              <a:t>degree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certificate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approx</a:t>
            </a:r>
            <a:r>
              <a:rPr lang="de-DE" sz="1800" b="0" dirty="0">
                <a:solidFill>
                  <a:schemeClr val="tx1"/>
                </a:solidFill>
              </a:rPr>
              <a:t>. 6 </a:t>
            </a:r>
            <a:r>
              <a:rPr lang="de-DE" sz="1800" b="0" dirty="0" err="1">
                <a:solidFill>
                  <a:schemeClr val="tx1"/>
                </a:solidFill>
              </a:rPr>
              <a:t>weeks</a:t>
            </a:r>
            <a:r>
              <a:rPr lang="de-DE" sz="1800" b="0" dirty="0">
                <a:solidFill>
                  <a:schemeClr val="tx1"/>
                </a:solidFill>
              </a:rPr>
              <a:t> after </a:t>
            </a: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hand</a:t>
            </a:r>
            <a:r>
              <a:rPr lang="de-DE" sz="1800" b="0" dirty="0">
                <a:solidFill>
                  <a:schemeClr val="tx1"/>
                </a:solidFill>
              </a:rPr>
              <a:t> in all relevant </a:t>
            </a:r>
            <a:r>
              <a:rPr lang="de-DE" sz="1800" b="0" dirty="0" err="1">
                <a:solidFill>
                  <a:schemeClr val="tx1"/>
                </a:solidFill>
              </a:rPr>
              <a:t>documents</a:t>
            </a:r>
            <a:r>
              <a:rPr lang="de-DE" sz="1800" b="0" dirty="0">
                <a:solidFill>
                  <a:schemeClr val="tx1"/>
                </a:solidFill>
              </a:rPr>
              <a:t> at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department</a:t>
            </a:r>
            <a:endParaRPr lang="de-DE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</a:rPr>
              <a:t>After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submission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of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your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thesis</a:t>
            </a:r>
            <a:r>
              <a:rPr lang="de-DE" sz="1800" b="0" dirty="0">
                <a:solidFill>
                  <a:schemeClr val="tx1"/>
                </a:solidFill>
              </a:rPr>
              <a:t>, </a:t>
            </a: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u="sng" dirty="0" err="1">
                <a:solidFill>
                  <a:schemeClr val="tx1"/>
                </a:solidFill>
              </a:rPr>
              <a:t>can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stay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enrolled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during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following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semester</a:t>
            </a:r>
            <a:r>
              <a:rPr lang="de-DE" sz="1800" b="0" dirty="0">
                <a:solidFill>
                  <a:schemeClr val="tx1"/>
                </a:solidFill>
              </a:rPr>
              <a:t>, e.g. </a:t>
            </a:r>
            <a:r>
              <a:rPr lang="de-DE" sz="1800" b="0" dirty="0" err="1">
                <a:solidFill>
                  <a:schemeClr val="tx1"/>
                </a:solidFill>
              </a:rPr>
              <a:t>if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this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is</a:t>
            </a:r>
            <a:r>
              <a:rPr lang="de-DE" sz="1800" b="0" dirty="0">
                <a:solidFill>
                  <a:schemeClr val="tx1"/>
                </a:solidFill>
              </a:rPr>
              <a:t> a </a:t>
            </a:r>
            <a:r>
              <a:rPr lang="de-DE" sz="1800" b="0" dirty="0" err="1">
                <a:solidFill>
                  <a:schemeClr val="tx1"/>
                </a:solidFill>
              </a:rPr>
              <a:t>condition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for</a:t>
            </a:r>
            <a:r>
              <a:rPr lang="de-DE" sz="1800" b="0" dirty="0">
                <a:solidFill>
                  <a:schemeClr val="tx1"/>
                </a:solidFill>
              </a:rPr>
              <a:t> an </a:t>
            </a:r>
            <a:r>
              <a:rPr lang="de-DE" sz="1800" b="0" dirty="0" err="1">
                <a:solidFill>
                  <a:schemeClr val="tx1"/>
                </a:solidFill>
              </a:rPr>
              <a:t>internship</a:t>
            </a:r>
            <a:endParaRPr lang="de-DE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</a:rPr>
              <a:t>The </a:t>
            </a:r>
            <a:r>
              <a:rPr lang="de-DE" sz="1800" b="0" dirty="0" err="1">
                <a:solidFill>
                  <a:schemeClr val="tx1"/>
                </a:solidFill>
              </a:rPr>
              <a:t>university</a:t>
            </a:r>
            <a:r>
              <a:rPr lang="de-DE" sz="1800" b="0" dirty="0">
                <a:solidFill>
                  <a:schemeClr val="tx1"/>
                </a:solidFill>
              </a:rPr>
              <a:t> will de-register </a:t>
            </a: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on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last </a:t>
            </a:r>
            <a:r>
              <a:rPr lang="de-DE" sz="1800" b="0" dirty="0" err="1">
                <a:solidFill>
                  <a:schemeClr val="tx1"/>
                </a:solidFill>
              </a:rPr>
              <a:t>day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of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that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semester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during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which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</a:t>
            </a:r>
            <a:r>
              <a:rPr lang="de-DE" sz="1800" b="0" dirty="0">
                <a:solidFill>
                  <a:schemeClr val="tx1"/>
                </a:solidFill>
              </a:rPr>
              <a:t> will </a:t>
            </a:r>
            <a:r>
              <a:rPr lang="de-DE" sz="1800" b="0" dirty="0" err="1">
                <a:solidFill>
                  <a:schemeClr val="tx1"/>
                </a:solidFill>
              </a:rPr>
              <a:t>receive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your</a:t>
            </a:r>
            <a:r>
              <a:rPr lang="de-DE" sz="1800" b="0" dirty="0">
                <a:solidFill>
                  <a:schemeClr val="tx1"/>
                </a:solidFill>
              </a:rPr>
              <a:t> MA </a:t>
            </a:r>
            <a:r>
              <a:rPr lang="de-DE" sz="1800" b="0" dirty="0" err="1">
                <a:solidFill>
                  <a:schemeClr val="tx1"/>
                </a:solidFill>
              </a:rPr>
              <a:t>degree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certificate</a:t>
            </a:r>
            <a:endParaRPr lang="de-DE" sz="1800" b="0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E788BA-0538-244E-9381-FAD998D48E1B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0284"/>
            <a:ext cx="2886892" cy="693588"/>
          </a:xfrm>
        </p:spPr>
        <p:txBody>
          <a:bodyPr>
            <a:normAutofit/>
          </a:bodyPr>
          <a:lstStyle/>
          <a:p>
            <a:r>
              <a:rPr lang="de-DE" sz="2200" dirty="0"/>
              <a:t>General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6547" y="963872"/>
            <a:ext cx="7683682" cy="470540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800" b="0" dirty="0" err="1">
                <a:solidFill>
                  <a:schemeClr val="tx1"/>
                </a:solidFill>
              </a:rPr>
              <a:t>To</a:t>
            </a:r>
            <a:r>
              <a:rPr lang="de-DE" sz="1800" b="0" dirty="0">
                <a:solidFill>
                  <a:schemeClr val="tx1"/>
                </a:solidFill>
              </a:rPr>
              <a:t> find </a:t>
            </a:r>
            <a:r>
              <a:rPr lang="de-DE" sz="1800" b="0" dirty="0" err="1">
                <a:solidFill>
                  <a:schemeClr val="tx1"/>
                </a:solidFill>
              </a:rPr>
              <a:t>information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about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course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selection</a:t>
            </a:r>
            <a:r>
              <a:rPr lang="de-DE" sz="1800" b="0" dirty="0">
                <a:solidFill>
                  <a:schemeClr val="tx1"/>
                </a:solidFill>
              </a:rPr>
              <a:t> at </a:t>
            </a:r>
            <a:r>
              <a:rPr lang="de-DE" sz="1800" b="0" dirty="0" err="1">
                <a:solidFill>
                  <a:schemeClr val="tx1"/>
                </a:solidFill>
              </a:rPr>
              <a:t>the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partner</a:t>
            </a:r>
            <a:r>
              <a:rPr lang="de-DE" sz="1800" b="0" dirty="0">
                <a:solidFill>
                  <a:schemeClr val="tx1"/>
                </a:solidFill>
              </a:rPr>
              <a:t> </a:t>
            </a:r>
            <a:r>
              <a:rPr lang="de-DE" sz="1800" b="0" dirty="0" err="1">
                <a:solidFill>
                  <a:schemeClr val="tx1"/>
                </a:solidFill>
              </a:rPr>
              <a:t>institution</a:t>
            </a:r>
            <a:r>
              <a:rPr lang="de-DE" sz="1800" b="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endParaRPr lang="de-DE" sz="1800" dirty="0">
              <a:hlinkClick r:id="rId2"/>
            </a:endParaRPr>
          </a:p>
          <a:p>
            <a:pPr algn="ctr"/>
            <a:r>
              <a:rPr lang="de-DE" sz="1800" dirty="0">
                <a:hlinkClick r:id="rId2"/>
              </a:rPr>
              <a:t>http://www.polver.uni-konstanz.de/en/study-programmes/master-programmes/</a:t>
            </a:r>
            <a:r>
              <a:rPr lang="de-DE" sz="1800" dirty="0"/>
              <a:t> </a:t>
            </a:r>
          </a:p>
          <a:p>
            <a:pPr algn="ctr"/>
            <a:endParaRPr lang="de-DE" sz="1800" dirty="0"/>
          </a:p>
          <a:p>
            <a:pPr algn="ctr"/>
            <a:r>
              <a:rPr lang="de-DE" sz="1800" dirty="0">
                <a:sym typeface="Wingdings" panose="05000000000000000000" pitchFamily="2" charset="2"/>
              </a:rPr>
              <a:t> Select Name </a:t>
            </a:r>
            <a:r>
              <a:rPr lang="de-DE" sz="1800" dirty="0" err="1">
                <a:sym typeface="Wingdings" panose="05000000000000000000" pitchFamily="2" charset="2"/>
              </a:rPr>
              <a:t>of</a:t>
            </a:r>
            <a:r>
              <a:rPr lang="de-DE" sz="1800" dirty="0">
                <a:sym typeface="Wingdings" panose="05000000000000000000" pitchFamily="2" charset="2"/>
              </a:rPr>
              <a:t> Partner Institution  Click on „Study Plan“</a:t>
            </a:r>
          </a:p>
          <a:p>
            <a:pPr marL="285750" indent="-285750">
              <a:buFont typeface="Arial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Also check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website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our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partners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de-DE" sz="1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In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addition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our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colleagues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will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provide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all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necessary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information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during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process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enrolment</a:t>
            </a:r>
            <a:r>
              <a:rPr lang="de-D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de-DE" sz="1800" b="0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E788BA-0538-244E-9381-FAD998D48E1B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7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67559"/>
            <a:ext cx="5603966" cy="693588"/>
          </a:xfrm>
        </p:spPr>
        <p:txBody>
          <a:bodyPr>
            <a:normAutofit/>
          </a:bodyPr>
          <a:lstStyle/>
          <a:p>
            <a:r>
              <a:rPr lang="de-DE" sz="2200" dirty="0"/>
              <a:t>MA-Thesis </a:t>
            </a:r>
            <a:r>
              <a:rPr lang="de-DE" sz="2200" dirty="0" err="1"/>
              <a:t>written</a:t>
            </a:r>
            <a:r>
              <a:rPr lang="de-DE" sz="2200" dirty="0"/>
              <a:t> </a:t>
            </a:r>
            <a:r>
              <a:rPr lang="de-DE" sz="2200" dirty="0" err="1"/>
              <a:t>abroad</a:t>
            </a:r>
            <a:r>
              <a:rPr lang="de-DE" sz="2200" dirty="0"/>
              <a:t>: </a:t>
            </a:r>
            <a:r>
              <a:rPr lang="de-DE" sz="2200" dirty="0" err="1"/>
              <a:t>Overview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49" y="1061147"/>
            <a:ext cx="6335713" cy="410398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You will write your dissertation at the partner university.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The thesis forms part of the credits that need to be obtained abroad.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Thus, you will have to follow only the administrative processes at our partner university.</a:t>
            </a:r>
            <a:br>
              <a:rPr lang="en-US" dirty="0"/>
            </a:b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2CD979-2A14-4449-AC88-E7C15E797796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15309"/>
            <a:ext cx="5839098" cy="693588"/>
          </a:xfrm>
        </p:spPr>
        <p:txBody>
          <a:bodyPr>
            <a:normAutofit/>
          </a:bodyPr>
          <a:lstStyle/>
          <a:p>
            <a:r>
              <a:rPr lang="de-DE" sz="2200" dirty="0"/>
              <a:t>MA-Thesis </a:t>
            </a:r>
            <a:r>
              <a:rPr lang="de-DE" sz="2200" dirty="0" err="1"/>
              <a:t>written</a:t>
            </a:r>
            <a:r>
              <a:rPr lang="de-DE" sz="2200" dirty="0"/>
              <a:t> </a:t>
            </a:r>
            <a:r>
              <a:rPr lang="de-DE" sz="2200" dirty="0" err="1"/>
              <a:t>abroad</a:t>
            </a:r>
            <a:r>
              <a:rPr lang="de-DE" sz="2200" dirty="0"/>
              <a:t>: Supervisors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6547" y="1008897"/>
            <a:ext cx="7396299" cy="484326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It is important for us to maintain the quality standards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For that reasons, one of the two supervisors of the dissertation has to be a </a:t>
            </a:r>
            <a:r>
              <a:rPr lang="en-US" sz="1800" dirty="0"/>
              <a:t>full-professor from Konstanz </a:t>
            </a:r>
            <a:r>
              <a:rPr lang="en-US" sz="1800" b="0" dirty="0">
                <a:solidFill>
                  <a:schemeClr val="tx1"/>
                </a:solidFill>
              </a:rPr>
              <a:t>(c.f. slide number  6).</a:t>
            </a:r>
          </a:p>
          <a:p>
            <a:pPr marL="285750" indent="-285750"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We recommend you to learn to know potential supervisors from Konstanz already during this semester and – towards the end of the semester – contact them and check their availability.</a:t>
            </a:r>
          </a:p>
          <a:p>
            <a:pPr marL="285750" indent="-285750"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The partner university will inform the supervisors about their exact duties.</a:t>
            </a:r>
            <a:br>
              <a:rPr lang="en-US" b="0" dirty="0">
                <a:solidFill>
                  <a:schemeClr val="tx1"/>
                </a:solidFill>
              </a:rPr>
            </a:br>
            <a:endParaRPr lang="de-DE" b="0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EE0596-3255-804B-A07B-4E869D1D4679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67560"/>
            <a:ext cx="5512526" cy="693588"/>
          </a:xfrm>
        </p:spPr>
        <p:txBody>
          <a:bodyPr>
            <a:normAutofit/>
          </a:bodyPr>
          <a:lstStyle/>
          <a:p>
            <a:r>
              <a:rPr lang="de-DE" sz="2200" dirty="0"/>
              <a:t>MA-Thesis </a:t>
            </a:r>
            <a:r>
              <a:rPr lang="de-DE" sz="2200" dirty="0" err="1"/>
              <a:t>written</a:t>
            </a:r>
            <a:r>
              <a:rPr lang="de-DE" sz="2200" dirty="0"/>
              <a:t> </a:t>
            </a:r>
            <a:r>
              <a:rPr lang="de-DE" sz="2200" dirty="0" err="1"/>
              <a:t>abroad</a:t>
            </a:r>
            <a:r>
              <a:rPr lang="de-DE" sz="2200" dirty="0"/>
              <a:t>: </a:t>
            </a:r>
            <a:r>
              <a:rPr lang="de-DE" sz="2200" dirty="0" err="1"/>
              <a:t>Formalities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8798" y="1061148"/>
            <a:ext cx="7592242" cy="4516692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At the end of year 2, after having submitted the final dissertation, you will have to hand in a form here in Konstanz, </a:t>
            </a:r>
            <a:r>
              <a:rPr lang="en-US" dirty="0"/>
              <a:t>requesting the recognition of the study year</a:t>
            </a:r>
            <a:r>
              <a:rPr lang="en-US" b="0" dirty="0">
                <a:solidFill>
                  <a:schemeClr val="tx1"/>
                </a:solidFill>
              </a:rPr>
              <a:t>, including the MA dissertation. Everything can be handed in by e-mail/PDF. 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You need to present:</a:t>
            </a:r>
          </a:p>
          <a:p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 PDF-copy of your dissertation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hlinkClick r:id="rId2"/>
              </a:rPr>
              <a:t>The official plagiarism form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 copy of the final transcript of grades of the partner institution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hlinkClick r:id="rId3"/>
              </a:rPr>
              <a:t>The recognition form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Please hand in the forms as soon as possible.</a:t>
            </a:r>
            <a:br>
              <a:rPr lang="en-US" dirty="0"/>
            </a:b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C5F2F-AFD6-864A-9548-E5423723FF57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1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084" y="2638413"/>
            <a:ext cx="5306242" cy="792088"/>
          </a:xfrm>
        </p:spPr>
        <p:txBody>
          <a:bodyPr>
            <a:normAutofit/>
          </a:bodyPr>
          <a:lstStyle/>
          <a:p>
            <a:r>
              <a:rPr lang="de-DE" sz="3500" dirty="0" err="1"/>
              <a:t>Questions</a:t>
            </a:r>
            <a:r>
              <a:rPr lang="de-DE" sz="3500" dirty="0"/>
              <a:t> </a:t>
            </a:r>
            <a:r>
              <a:rPr lang="de-DE" sz="3500" dirty="0" err="1"/>
              <a:t>and</a:t>
            </a:r>
            <a:r>
              <a:rPr lang="de-DE" sz="3500" dirty="0"/>
              <a:t> </a:t>
            </a:r>
            <a:r>
              <a:rPr lang="de-DE" sz="3500" dirty="0" err="1"/>
              <a:t>Answers</a:t>
            </a:r>
            <a:endParaRPr lang="de-DE" sz="3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2EF6E9-9EFA-0944-AC65-3C5032547870}" type="datetime1">
              <a:rPr lang="de-DE" smtClean="0">
                <a:solidFill>
                  <a:prstClr val="black"/>
                </a:solidFill>
              </a:rPr>
              <a:t>28.07.2022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40524"/>
      </p:ext>
    </p:extLst>
  </p:cSld>
  <p:clrMapOvr>
    <a:masterClrMapping/>
  </p:clrMapOvr>
</p:sld>
</file>

<file path=ppt/theme/theme1.xml><?xml version="1.0" encoding="utf-8"?>
<a:theme xmlns:a="http://schemas.openxmlformats.org/drawingml/2006/main" name="PPT_UniKN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2_141014.potx" id="{9C2F710B-392A-4B68-A018-74A0C52CFF2B}" vid="{D1296413-1E1F-487E-A087-30B98FC1501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Bildschirmpräsentation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PPT_UniKN</vt:lpstr>
      <vt:lpstr>PowerPoint-Präsentation</vt:lpstr>
      <vt:lpstr>Content</vt:lpstr>
      <vt:lpstr>1. Second year of MA-Studies at Partner Institution</vt:lpstr>
      <vt:lpstr>General Information</vt:lpstr>
      <vt:lpstr>General Information</vt:lpstr>
      <vt:lpstr>MA-Thesis written abroad: Overview</vt:lpstr>
      <vt:lpstr>MA-Thesis written abroad: Supervisors</vt:lpstr>
      <vt:lpstr>MA-Thesis written abroad: Formalities</vt:lpstr>
      <vt:lpstr>Questions and Answers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Politics / Public Admin:  Information Session</dc:title>
  <dc:creator>Werner Palz</dc:creator>
  <cp:lastModifiedBy>Werner Palz</cp:lastModifiedBy>
  <cp:revision>50</cp:revision>
  <dcterms:created xsi:type="dcterms:W3CDTF">2015-04-12T17:59:14Z</dcterms:created>
  <dcterms:modified xsi:type="dcterms:W3CDTF">2022-07-28T10:13:56Z</dcterms:modified>
</cp:coreProperties>
</file>