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73" r:id="rId2"/>
    <p:sldId id="290" r:id="rId3"/>
    <p:sldId id="300" r:id="rId4"/>
    <p:sldId id="256" r:id="rId5"/>
    <p:sldId id="302" r:id="rId6"/>
    <p:sldId id="306" r:id="rId7"/>
    <p:sldId id="303" r:id="rId8"/>
    <p:sldId id="270" r:id="rId9"/>
  </p:sldIdLst>
  <p:sldSz cx="9144000" cy="6858000" type="screen4x3"/>
  <p:notesSz cx="6797675" cy="9928225"/>
  <p:embeddedFontLst>
    <p:embeddedFont>
      <p:font typeface="Roboto Light" panose="020B060402020202020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 Medium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8" roundtripDataSignature="AMtx7mjZoEmGWyTJkecH+FYZ9XMWTDs6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183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1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6931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Slajd tytułow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zdjecie z lewej">
  <p:cSld name="1_zdjecie z lewej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>
            <a:spLocks noGrp="1"/>
          </p:cNvSpPr>
          <p:nvPr>
            <p:ph type="pic" idx="2" hasCustomPrompt="1"/>
          </p:nvPr>
        </p:nvSpPr>
        <p:spPr>
          <a:xfrm>
            <a:off x="0" y="0"/>
            <a:ext cx="458787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pl-PL" dirty="0"/>
              <a:t>Obraz z lewej</a:t>
            </a:r>
            <a:endParaRPr dirty="0"/>
          </a:p>
        </p:txBody>
      </p:sp>
      <p:sp>
        <p:nvSpPr>
          <p:cNvPr id="41" name="Google Shape;41;p22"/>
          <p:cNvSpPr txBox="1">
            <a:spLocks noGrp="1"/>
          </p:cNvSpPr>
          <p:nvPr>
            <p:ph type="title" hasCustomPrompt="1"/>
          </p:nvPr>
        </p:nvSpPr>
        <p:spPr>
          <a:xfrm>
            <a:off x="5143500" y="1614262"/>
            <a:ext cx="346982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  <a:defRPr sz="3200" b="1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 dirty="0"/>
              <a:t>TYTUŁ</a:t>
            </a:r>
          </a:p>
        </p:txBody>
      </p:sp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3" name="Google Shape;43;p22"/>
          <p:cNvSpPr/>
          <p:nvPr/>
        </p:nvSpPr>
        <p:spPr>
          <a:xfrm rot="10800000">
            <a:off x="4190830" y="0"/>
            <a:ext cx="412835" cy="412835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C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5143500" y="3453493"/>
            <a:ext cx="3469821" cy="251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0892C-EF90-4A6F-8536-A1A37B4C84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F08B83-AA50-4E32-BE1A-D67124582694}" type="datetime1">
              <a:rPr lang="pl-PL"/>
              <a:pPr lvl="0"/>
              <a:t>21.12.2020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30F197-3B4C-4AB0-B81E-789E88A2BA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06145-3955-404C-A706-047CA5123D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B5775B-3B23-4A6A-9D8D-50192950936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0019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4F13E-87C5-4AC7-9FB9-A55AABEBA20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2" y="1122361"/>
            <a:ext cx="6858000" cy="2387598"/>
          </a:xfrm>
        </p:spPr>
        <p:txBody>
          <a:bodyPr anchor="b" anchorCtr="1"/>
          <a:lstStyle>
            <a:lvl1pPr algn="ctr">
              <a:defRPr sz="4500"/>
            </a:lvl1pPr>
          </a:lstStyle>
          <a:p>
            <a:pPr lvl="0"/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A3AE5-D87F-4F2A-B068-0C06DD6119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2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17FAB-2B0A-41A8-B784-2ABA99753F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912007-B8AE-4D89-8D64-D899ADC4B6C5}" type="datetime1">
              <a:rPr lang="pl-PL"/>
              <a:pPr lvl="0"/>
              <a:t>21.12.2020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4F3AA-176E-4B14-874A-936B6DD9E2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69169-2A08-4D04-98E1-0DE1B1EE0D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DD9008-8AA5-4934-BEA7-11A55A5B6E6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08268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  <a:defRPr sz="32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/>
          <p:nvPr/>
        </p:nvSpPr>
        <p:spPr>
          <a:xfrm rot="-5400000">
            <a:off x="8566898" y="6293838"/>
            <a:ext cx="583352" cy="570853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" name="Google Shape;1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9082" y="6383927"/>
            <a:ext cx="1033439" cy="47407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6"/>
          <p:cNvSpPr/>
          <p:nvPr/>
        </p:nvSpPr>
        <p:spPr>
          <a:xfrm rot="-5400000">
            <a:off x="8566898" y="6293838"/>
            <a:ext cx="583352" cy="570853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wa.makal@adm.uw.edu.pl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170" y="2030648"/>
            <a:ext cx="3051403" cy="139835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/>
          <p:nvPr/>
        </p:nvSpPr>
        <p:spPr>
          <a:xfrm rot="5400000">
            <a:off x="-10647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8" name="Google Shape;58;p1"/>
          <p:cNvCxnSpPr/>
          <p:nvPr/>
        </p:nvCxnSpPr>
        <p:spPr>
          <a:xfrm>
            <a:off x="0" y="3552825"/>
            <a:ext cx="9172190" cy="106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" name="Google Shape;60;p1"/>
          <p:cNvSpPr/>
          <p:nvPr/>
        </p:nvSpPr>
        <p:spPr>
          <a:xfrm rot="-5400000">
            <a:off x="4037965" y="6299303"/>
            <a:ext cx="569343" cy="548050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52042" y="4068902"/>
            <a:ext cx="3719150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  <a:cs typeface="Calibri" panose="020F0502020204030204" pitchFamily="34" charset="0"/>
              </a:rPr>
              <a:t>International Relations Office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  <a:cs typeface="Calibri" panose="020F0502020204030204" pitchFamily="34" charset="0"/>
              </a:rPr>
              <a:t>Erasmus Section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  <a:cs typeface="Calibri Light" panose="020F0302020204030204" pitchFamily="34" charset="0"/>
              </a:rPr>
              <a:t>Ewa Makal-O’Hara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54" y="-4"/>
            <a:ext cx="4564624" cy="68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04064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4656841" y="974242"/>
            <a:ext cx="4364591" cy="4408463"/>
          </a:xfrm>
        </p:spPr>
        <p:txBody>
          <a:bodyPr>
            <a:normAutofit fontScale="85000" lnSpcReduction="20000"/>
          </a:bodyPr>
          <a:lstStyle/>
          <a:p>
            <a:pPr marL="228600" indent="0"/>
            <a:r>
              <a:rPr lang="pl-PL" sz="2000" b="1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  <a:cs typeface="Calibri" panose="020F0502020204030204" pitchFamily="34" charset="0"/>
              </a:rPr>
              <a:t>OLA 3.0 </a:t>
            </a:r>
          </a:p>
          <a:p>
            <a:pPr marL="228600" indent="0"/>
            <a:r>
              <a:rPr lang="pl-PL" sz="2000" b="1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  <a:cs typeface="Calibri" panose="020F0502020204030204" pitchFamily="34" charset="0"/>
              </a:rPr>
              <a:t>Online Learning Agreement</a:t>
            </a:r>
          </a:p>
          <a:p>
            <a:pPr marL="228600" indent="0"/>
            <a:endParaRPr lang="pl-PL" sz="2000" dirty="0">
              <a:solidFill>
                <a:schemeClr val="bg2">
                  <a:lumMod val="75000"/>
                </a:schemeClr>
              </a:solidFill>
              <a:latin typeface="Roboto Light" panose="020B0604020202020204" charset="0"/>
              <a:ea typeface="Roboto Light" panose="020B0604020202020204" charset="0"/>
              <a:cs typeface="Calibri" panose="020F0502020204030204" pitchFamily="34" charset="0"/>
            </a:endParaRPr>
          </a:p>
          <a:p>
            <a:pPr marL="228600" indent="0"/>
            <a:r>
              <a:rPr lang="pl-PL" sz="20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  <a:cs typeface="Calibri" panose="020F0502020204030204" pitchFamily="34" charset="0"/>
              </a:rPr>
              <a:t>Strategic Partnerships Project</a:t>
            </a:r>
          </a:p>
          <a:p>
            <a:pPr marL="228600" indent="0"/>
            <a:endParaRPr lang="pl-PL" sz="2000" dirty="0">
              <a:solidFill>
                <a:schemeClr val="bg2">
                  <a:lumMod val="75000"/>
                </a:schemeClr>
              </a:solidFill>
              <a:latin typeface="Roboto Light" panose="020B0604020202020204" charset="0"/>
              <a:ea typeface="Roboto Light" panose="020B0604020202020204" charset="0"/>
              <a:cs typeface="Calibri" panose="020F0502020204030204" pitchFamily="34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  <a:cs typeface="Calibri" panose="020F0502020204030204" pitchFamily="34" charset="0"/>
              </a:rPr>
              <a:t>Digital LAs for studies and traineeships </a:t>
            </a:r>
          </a:p>
          <a:p>
            <a:pPr marL="228600" indent="0"/>
            <a:endParaRPr lang="pl-PL" sz="2000" dirty="0">
              <a:solidFill>
                <a:schemeClr val="bg2">
                  <a:lumMod val="75000"/>
                </a:schemeClr>
              </a:solidFill>
              <a:latin typeface="Roboto Light" panose="020B0604020202020204" charset="0"/>
              <a:ea typeface="Roboto Light" panose="020B0604020202020204" charset="0"/>
              <a:cs typeface="Calibri" panose="020F0502020204030204" pitchFamily="34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  <a:cs typeface="Calibri" panose="020F0502020204030204" pitchFamily="34" charset="0"/>
              </a:rPr>
              <a:t>Digital Transcript of Records</a:t>
            </a:r>
          </a:p>
          <a:p>
            <a:pPr marL="228600" indent="0"/>
            <a:endParaRPr lang="pl-PL" sz="2000" dirty="0">
              <a:solidFill>
                <a:schemeClr val="bg2">
                  <a:lumMod val="75000"/>
                </a:schemeClr>
              </a:solidFill>
              <a:latin typeface="Roboto Light" panose="020B0604020202020204" charset="0"/>
              <a:ea typeface="Roboto Light" panose="020B0604020202020204" charset="0"/>
              <a:cs typeface="Calibri" panose="020F0502020204030204" pitchFamily="34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  <a:cs typeface="Calibri" panose="020F0502020204030204" pitchFamily="34" charset="0"/>
              </a:rPr>
              <a:t>Recognition of academic achievements</a:t>
            </a:r>
          </a:p>
          <a:p>
            <a:pPr marL="228600" indent="0"/>
            <a:endParaRPr lang="pl-PL" sz="2000" dirty="0">
              <a:solidFill>
                <a:schemeClr val="bg2">
                  <a:lumMod val="75000"/>
                </a:schemeClr>
              </a:solidFill>
              <a:latin typeface="Roboto Light" panose="020B0604020202020204" charset="0"/>
              <a:ea typeface="Roboto Light" panose="020B0604020202020204" charset="0"/>
              <a:cs typeface="Calibri" panose="020F0502020204030204" pitchFamily="34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  <a:cs typeface="Calibri" panose="020F0502020204030204" pitchFamily="34" charset="0"/>
              </a:rPr>
              <a:t>Updated LA template for the new Erasmus Programme (2021-2027)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bg2">
                  <a:lumMod val="75000"/>
                </a:schemeClr>
              </a:solidFill>
              <a:latin typeface="Roboto Light" panose="020B0604020202020204" charset="0"/>
              <a:ea typeface="Roboto Light" panose="020B0604020202020204" charset="0"/>
              <a:cs typeface="Calibri" panose="020F0502020204030204" pitchFamily="34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rójkąt prostokątny 14"/>
          <p:cNvSpPr/>
          <p:nvPr/>
        </p:nvSpPr>
        <p:spPr>
          <a:xfrm rot="10800000">
            <a:off x="3770151" y="0"/>
            <a:ext cx="886690" cy="889462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cxnSp>
        <p:nvCxnSpPr>
          <p:cNvPr id="18" name="Łącznik prosty 7">
            <a:extLst>
              <a:ext uri="{FF2B5EF4-FFF2-40B4-BE49-F238E27FC236}">
                <a16:creationId xmlns:a16="http://schemas.microsoft.com/office/drawing/2014/main" id="{E9B71759-9C6D-4A87-BF49-7401CE55FE72}"/>
              </a:ext>
            </a:extLst>
          </p:cNvPr>
          <p:cNvCxnSpPr>
            <a:cxnSpLocks/>
          </p:cNvCxnSpPr>
          <p:nvPr/>
        </p:nvCxnSpPr>
        <p:spPr>
          <a:xfrm>
            <a:off x="465684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E47BDE52-1CEF-4E4E-8E9F-D092475A5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22" y="1458256"/>
            <a:ext cx="3987538" cy="2154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9E9A08-DB09-4AE7-A861-EB9BF0585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8" y="4019292"/>
            <a:ext cx="3303625" cy="9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0163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4656841" y="256195"/>
            <a:ext cx="4421168" cy="5908935"/>
          </a:xfrm>
        </p:spPr>
        <p:txBody>
          <a:bodyPr>
            <a:noAutofit/>
          </a:bodyPr>
          <a:lstStyle/>
          <a:p>
            <a:pPr marL="228600" indent="0" defTabSz="685800">
              <a:lnSpc>
                <a:spcPct val="10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kern="12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		</a:t>
            </a:r>
            <a:r>
              <a:rPr lang="pl-PL" sz="1600" b="1" kern="12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OLA 3.0 </a:t>
            </a:r>
          </a:p>
          <a:p>
            <a:pPr defTabSz="685800">
              <a:lnSpc>
                <a:spcPct val="10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12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European University Foundation (Luxembourg)</a:t>
            </a:r>
          </a:p>
          <a:p>
            <a:pPr marL="228600" indent="0" defTabSz="685800">
              <a:lnSpc>
                <a:spcPct val="10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kern="1200" dirty="0">
              <a:solidFill>
                <a:schemeClr val="bg2">
                  <a:lumMod val="75000"/>
                </a:schemeClr>
              </a:solidFill>
              <a:latin typeface="Roboto Light" panose="020B0604020202020204" charset="0"/>
              <a:ea typeface="Roboto Light" panose="020B0604020202020204" charset="0"/>
            </a:endParaRPr>
          </a:p>
          <a:p>
            <a:pPr defTabSz="685800">
              <a:lnSpc>
                <a:spcPct val="10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12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Aristotle University of Thessaloniki (Greece)</a:t>
            </a:r>
          </a:p>
          <a:p>
            <a:pPr defTabSz="685800">
              <a:lnSpc>
                <a:spcPct val="10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12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Erasmus Student Network (Belgium)</a:t>
            </a:r>
            <a:endParaRPr lang="pl-PL" sz="1600" kern="1200" dirty="0">
              <a:solidFill>
                <a:schemeClr val="bg2">
                  <a:lumMod val="75000"/>
                </a:schemeClr>
              </a:solidFill>
              <a:latin typeface="Roboto Light" panose="020B0604020202020204" charset="0"/>
              <a:ea typeface="Roboto Light" panose="020B0604020202020204" charset="0"/>
            </a:endParaRPr>
          </a:p>
          <a:p>
            <a:pPr defTabSz="685800">
              <a:lnSpc>
                <a:spcPct val="10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kern="12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University of Warsaw </a:t>
            </a:r>
            <a:r>
              <a:rPr lang="en-GB" sz="1600" kern="12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(Poland)</a:t>
            </a:r>
          </a:p>
          <a:p>
            <a:pPr defTabSz="685800">
              <a:lnSpc>
                <a:spcPct val="10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12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Erasmus University of Rotterdam (The Netherlands)</a:t>
            </a:r>
          </a:p>
          <a:p>
            <a:pPr defTabSz="685800">
              <a:lnSpc>
                <a:spcPct val="10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12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University of Alcala (Spain)</a:t>
            </a:r>
          </a:p>
          <a:p>
            <a:pPr defTabSz="685800">
              <a:lnSpc>
                <a:spcPct val="10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12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University of Bergen (Norway)</a:t>
            </a:r>
          </a:p>
          <a:p>
            <a:pPr defTabSz="685800">
              <a:lnSpc>
                <a:spcPct val="10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12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University of Luxembourg (Luxembourg)</a:t>
            </a:r>
          </a:p>
          <a:p>
            <a:pPr defTabSz="685800">
              <a:lnSpc>
                <a:spcPct val="10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12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University of Marburg (Germany)</a:t>
            </a:r>
          </a:p>
          <a:p>
            <a:pPr defTabSz="685800">
              <a:lnSpc>
                <a:spcPct val="10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12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University of Vienna (Austria)</a:t>
            </a:r>
          </a:p>
          <a:p>
            <a:pPr defTabSz="685800">
              <a:lnSpc>
                <a:spcPct val="10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12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University Paris 1 Panthéon-Sorbonne (France)</a:t>
            </a:r>
          </a:p>
          <a:p>
            <a:pPr marL="228600" indent="0">
              <a:lnSpc>
                <a:spcPct val="100000"/>
              </a:lnSpc>
            </a:pP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rójkąt prostokątny 14"/>
          <p:cNvSpPr/>
          <p:nvPr/>
        </p:nvSpPr>
        <p:spPr>
          <a:xfrm rot="10800000">
            <a:off x="3770151" y="0"/>
            <a:ext cx="886690" cy="889462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pic>
        <p:nvPicPr>
          <p:cNvPr id="12" name="Picture 2" descr="OLA 3.0 | EUF">
            <a:extLst>
              <a:ext uri="{FF2B5EF4-FFF2-40B4-BE49-F238E27FC236}">
                <a16:creationId xmlns:a16="http://schemas.microsoft.com/office/drawing/2014/main" id="{B984E022-F894-41A7-803E-3D0A34E263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334194"/>
            <a:ext cx="4826035" cy="3016272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8" name="Łącznik prosty 7">
            <a:extLst>
              <a:ext uri="{FF2B5EF4-FFF2-40B4-BE49-F238E27FC236}">
                <a16:creationId xmlns:a16="http://schemas.microsoft.com/office/drawing/2014/main" id="{E9B71759-9C6D-4A87-BF49-7401CE55FE72}"/>
              </a:ext>
            </a:extLst>
          </p:cNvPr>
          <p:cNvCxnSpPr>
            <a:cxnSpLocks/>
          </p:cNvCxnSpPr>
          <p:nvPr/>
        </p:nvCxnSpPr>
        <p:spPr>
          <a:xfrm>
            <a:off x="465684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EUF - European University Foundation | LinkedIn">
            <a:extLst>
              <a:ext uri="{FF2B5EF4-FFF2-40B4-BE49-F238E27FC236}">
                <a16:creationId xmlns:a16="http://schemas.microsoft.com/office/drawing/2014/main" id="{0BF33D9D-0B96-4545-80B5-9CED2401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8" y="131783"/>
            <a:ext cx="1556207" cy="151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7A80F-974B-4C7A-9AA2-95E28C583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28" y="4019292"/>
            <a:ext cx="3303625" cy="9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10930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A0B8D-AB97-4886-87AE-DBB449834997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2287C1-EFA5-4B6F-A405-112C4A3E0EF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19B6207-1407-4534-A53E-271B1B999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627"/>
            <a:ext cx="9143997" cy="49587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EA5D0A-9AA1-4E0C-9692-6261B38DFB77}"/>
              </a:ext>
            </a:extLst>
          </p:cNvPr>
          <p:cNvSpPr txBox="1"/>
          <p:nvPr/>
        </p:nvSpPr>
        <p:spPr>
          <a:xfrm>
            <a:off x="641023" y="20001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>
                <a:solidFill>
                  <a:schemeClr val="bg2">
                    <a:lumMod val="75000"/>
                  </a:schemeClr>
                </a:solidFill>
                <a:latin typeface="Roboto Medium" panose="020B0604020202020204" charset="0"/>
                <a:ea typeface="Roboto Medium" panose="020B0604020202020204" charset="0"/>
              </a:rPr>
              <a:t>OLA for students</a:t>
            </a:r>
          </a:p>
        </p:txBody>
      </p:sp>
      <p:sp>
        <p:nvSpPr>
          <p:cNvPr id="6" name="Google Shape;191;p15">
            <a:extLst>
              <a:ext uri="{FF2B5EF4-FFF2-40B4-BE49-F238E27FC236}">
                <a16:creationId xmlns:a16="http://schemas.microsoft.com/office/drawing/2014/main" id="{A48B7861-AD10-4181-9B0A-B6A3E721E27E}"/>
              </a:ext>
            </a:extLst>
          </p:cNvPr>
          <p:cNvSpPr/>
          <p:nvPr/>
        </p:nvSpPr>
        <p:spPr>
          <a:xfrm rot="5400000">
            <a:off x="-4313" y="4311"/>
            <a:ext cx="569343" cy="560718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3121CC-1F3C-4661-A3BC-591DE3545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904" y="29882"/>
            <a:ext cx="1645859" cy="91974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3BA927-420B-4FAC-97CB-29F71B5C8B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138DA-115B-4D6D-A5E5-A85E3FA49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706"/>
            <a:ext cx="9144000" cy="3708587"/>
          </a:xfrm>
          <a:prstGeom prst="rect">
            <a:avLst/>
          </a:prstGeom>
        </p:spPr>
      </p:pic>
      <p:sp>
        <p:nvSpPr>
          <p:cNvPr id="6" name="Google Shape;191;p15">
            <a:extLst>
              <a:ext uri="{FF2B5EF4-FFF2-40B4-BE49-F238E27FC236}">
                <a16:creationId xmlns:a16="http://schemas.microsoft.com/office/drawing/2014/main" id="{B06A0F03-2967-44A7-8202-8EE306680A74}"/>
              </a:ext>
            </a:extLst>
          </p:cNvPr>
          <p:cNvSpPr/>
          <p:nvPr/>
        </p:nvSpPr>
        <p:spPr>
          <a:xfrm rot="5400000">
            <a:off x="-4313" y="4311"/>
            <a:ext cx="569343" cy="560718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D25D0-09EA-4340-A00A-8C33B77A862F}"/>
              </a:ext>
            </a:extLst>
          </p:cNvPr>
          <p:cNvSpPr txBox="1"/>
          <p:nvPr/>
        </p:nvSpPr>
        <p:spPr>
          <a:xfrm>
            <a:off x="560718" y="284670"/>
            <a:ext cx="4614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OLA for university staff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02227E-5062-446E-8E4C-222B1FD3B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2" y="112148"/>
            <a:ext cx="25908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67179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4656841" y="2222962"/>
            <a:ext cx="4364591" cy="4290960"/>
          </a:xfrm>
        </p:spPr>
        <p:txBody>
          <a:bodyPr>
            <a:normAutofit/>
          </a:bodyPr>
          <a:lstStyle/>
          <a:p>
            <a:pPr marL="228600" indent="0"/>
            <a:r>
              <a:rPr lang="en-GB" sz="19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  <a:cs typeface="Calibri" panose="020F0502020204030204" pitchFamily="34" charset="0"/>
              </a:rPr>
              <a:t>A solution for universities with their own mobility software</a:t>
            </a:r>
            <a:endParaRPr lang="pl-PL" sz="1900" dirty="0">
              <a:solidFill>
                <a:schemeClr val="bg2">
                  <a:lumMod val="75000"/>
                </a:schemeClr>
              </a:solidFill>
              <a:latin typeface="Roboto Light" panose="020B0604020202020204" charset="0"/>
              <a:ea typeface="Roboto Light" panose="020B0604020202020204" charset="0"/>
              <a:cs typeface="Calibri" panose="020F0502020204030204" pitchFamily="34" charset="0"/>
            </a:endParaRPr>
          </a:p>
          <a:p>
            <a:pPr marL="5715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900" b="1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  <a:cs typeface="Calibri" panose="020F0502020204030204" pitchFamily="34" charset="0"/>
              </a:rPr>
              <a:t>EWP</a:t>
            </a:r>
            <a:r>
              <a:rPr lang="pl-PL" sz="19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  <a:cs typeface="Calibri" panose="020F0502020204030204" pitchFamily="34" charset="0"/>
              </a:rPr>
              <a:t>  - a </a:t>
            </a:r>
            <a:r>
              <a:rPr lang="pl-PL" sz="1900" b="1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  <a:cs typeface="Calibri" panose="020F0502020204030204" pitchFamily="34" charset="0"/>
              </a:rPr>
              <a:t>network</a:t>
            </a:r>
            <a:r>
              <a:rPr lang="pl-PL" sz="19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  <a:cs typeface="Calibri" panose="020F0502020204030204" pitchFamily="34" charset="0"/>
              </a:rPr>
              <a:t> (not another system) for data exchange</a:t>
            </a:r>
          </a:p>
          <a:p>
            <a:pPr marL="5715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  <a:cs typeface="Calibri" panose="020F0502020204030204" pitchFamily="34" charset="0"/>
              </a:rPr>
              <a:t>Transfer of data to/from your OWN university system</a:t>
            </a:r>
          </a:p>
          <a:p>
            <a:pPr marL="5715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  <a:cs typeface="Calibri" panose="020F0502020204030204" pitchFamily="34" charset="0"/>
              </a:rPr>
              <a:t>EWP connectors – free software available to IT teams</a:t>
            </a:r>
          </a:p>
          <a:p>
            <a:pPr marL="5715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  <a:cs typeface="Calibri" panose="020F0502020204030204" pitchFamily="34" charset="0"/>
              </a:rPr>
              <a:t>Signing students’ LAs in your </a:t>
            </a:r>
            <a:r>
              <a:rPr lang="pl-PL" sz="1900" b="1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  <a:cs typeface="Calibri" panose="020F0502020204030204" pitchFamily="34" charset="0"/>
              </a:rPr>
              <a:t>OWN</a:t>
            </a:r>
            <a:r>
              <a:rPr lang="pl-PL" sz="19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  <a:cs typeface="Calibri" panose="020F0502020204030204" pitchFamily="34" charset="0"/>
              </a:rPr>
              <a:t> university system</a:t>
            </a:r>
          </a:p>
          <a:p>
            <a:pPr marL="5715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900" dirty="0">
              <a:latin typeface="Roboto Light" panose="020B0604020202020204" charset="0"/>
              <a:ea typeface="Roboto Light" panose="020B0604020202020204" charset="0"/>
              <a:cs typeface="Calibri" panose="020F0502020204030204" pitchFamily="34" charset="0"/>
            </a:endParaRPr>
          </a:p>
          <a:p>
            <a:pPr marL="228600" indent="0"/>
            <a:endParaRPr lang="pl-PL" sz="2000" dirty="0">
              <a:latin typeface="Roboto Light" panose="020B0604020202020204" charset="0"/>
              <a:ea typeface="Roboto Light" panose="020B0604020202020204" charset="0"/>
              <a:cs typeface="Calibri" panose="020F0502020204030204" pitchFamily="34" charset="0"/>
            </a:endParaRPr>
          </a:p>
        </p:txBody>
      </p:sp>
      <p:cxnSp>
        <p:nvCxnSpPr>
          <p:cNvPr id="18" name="Łącznik prosty 7">
            <a:extLst>
              <a:ext uri="{FF2B5EF4-FFF2-40B4-BE49-F238E27FC236}">
                <a16:creationId xmlns:a16="http://schemas.microsoft.com/office/drawing/2014/main" id="{E9B71759-9C6D-4A87-BF49-7401CE55FE72}"/>
              </a:ext>
            </a:extLst>
          </p:cNvPr>
          <p:cNvCxnSpPr>
            <a:cxnSpLocks/>
          </p:cNvCxnSpPr>
          <p:nvPr/>
        </p:nvCxnSpPr>
        <p:spPr>
          <a:xfrm>
            <a:off x="460970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05C4DF8-26FE-4A16-9EC2-776B07045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25" y="532275"/>
            <a:ext cx="2590800" cy="714375"/>
          </a:xfrm>
          <a:prstGeom prst="rect">
            <a:avLst/>
          </a:prstGeom>
        </p:spPr>
      </p:pic>
      <p:pic>
        <p:nvPicPr>
          <p:cNvPr id="8" name="Picture 2" descr="OLA 3.0 | EUF">
            <a:extLst>
              <a:ext uri="{FF2B5EF4-FFF2-40B4-BE49-F238E27FC236}">
                <a16:creationId xmlns:a16="http://schemas.microsoft.com/office/drawing/2014/main" id="{5F9645E0-8CF0-4C2D-A156-39B96F1AB9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" y="1319754"/>
            <a:ext cx="2790334" cy="17439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47B121-0C1C-4609-8D19-CB0C9CDA5BC4}"/>
              </a:ext>
            </a:extLst>
          </p:cNvPr>
          <p:cNvSpPr txBox="1"/>
          <p:nvPr/>
        </p:nvSpPr>
        <p:spPr>
          <a:xfrm>
            <a:off x="553825" y="3134459"/>
            <a:ext cx="37424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Roboto Light" panose="020B0604020202020204" charset="0"/>
                <a:ea typeface="Roboto Light" panose="020B0604020202020204" charset="0"/>
              </a:rPr>
              <a:t>External systems</a:t>
            </a:r>
          </a:p>
          <a:p>
            <a:endParaRPr lang="pl-PL" sz="2000" dirty="0">
              <a:latin typeface="Roboto Light" panose="020B0604020202020204" charset="0"/>
              <a:ea typeface="Roboto Light" panose="020B0604020202020204" charset="0"/>
            </a:endParaRPr>
          </a:p>
          <a:p>
            <a:r>
              <a:rPr lang="pl-PL" sz="2000" dirty="0">
                <a:latin typeface="Roboto Light" panose="020B0604020202020204" charset="0"/>
                <a:ea typeface="Roboto Light" panose="020B0604020202020204" charset="0"/>
              </a:rPr>
              <a:t>Logging in required</a:t>
            </a:r>
          </a:p>
          <a:p>
            <a:endParaRPr lang="pl-PL" sz="2000" dirty="0">
              <a:latin typeface="Roboto Light" panose="020B0604020202020204" charset="0"/>
              <a:ea typeface="Roboto Light" panose="020B0604020202020204" charset="0"/>
            </a:endParaRPr>
          </a:p>
          <a:p>
            <a:r>
              <a:rPr lang="pl-PL" sz="2000" dirty="0">
                <a:latin typeface="Roboto Light" panose="020B0604020202020204" charset="0"/>
                <a:ea typeface="Roboto Light" panose="020B0604020202020204" charset="0"/>
              </a:rPr>
              <a:t>Best solution for universities with no mobility software </a:t>
            </a:r>
          </a:p>
          <a:p>
            <a:endParaRPr lang="pl-PL" sz="2000" dirty="0">
              <a:latin typeface="Roboto Light" panose="020B0604020202020204" charset="0"/>
              <a:ea typeface="Roboto Light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D274CE-72A8-4D01-847D-829F1CC91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800" y="260910"/>
            <a:ext cx="376237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09500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WP final conference live-stream | EWP">
            <a:extLst>
              <a:ext uri="{FF2B5EF4-FFF2-40B4-BE49-F238E27FC236}">
                <a16:creationId xmlns:a16="http://schemas.microsoft.com/office/drawing/2014/main" id="{2E20BE8E-7DDF-4688-AE24-CBABF2C4F2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1860" y="-782128"/>
            <a:ext cx="3901401" cy="39014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Google Shape;191;p15">
            <a:extLst>
              <a:ext uri="{FF2B5EF4-FFF2-40B4-BE49-F238E27FC236}">
                <a16:creationId xmlns:a16="http://schemas.microsoft.com/office/drawing/2014/main" id="{8FD0B340-B99F-4403-80EC-85FAC9504798}"/>
              </a:ext>
            </a:extLst>
          </p:cNvPr>
          <p:cNvSpPr/>
          <p:nvPr/>
        </p:nvSpPr>
        <p:spPr>
          <a:xfrm rot="5400000">
            <a:off x="-4313" y="4311"/>
            <a:ext cx="569343" cy="560718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BB159F-089D-44D6-8356-75BA70DFB8D4}"/>
              </a:ext>
            </a:extLst>
          </p:cNvPr>
          <p:cNvSpPr txBox="1"/>
          <p:nvPr/>
        </p:nvSpPr>
        <p:spPr>
          <a:xfrm>
            <a:off x="645736" y="2055044"/>
            <a:ext cx="62876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EWP Network  </a:t>
            </a:r>
            <a:r>
              <a:rPr lang="pl-PL" sz="20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- digital management of:</a:t>
            </a:r>
          </a:p>
          <a:p>
            <a:endParaRPr lang="pl-PL" sz="2000" dirty="0">
              <a:solidFill>
                <a:schemeClr val="bg2">
                  <a:lumMod val="75000"/>
                </a:schemeClr>
              </a:solidFill>
              <a:latin typeface="Roboto Light" panose="020B0604020202020204" charset="0"/>
              <a:ea typeface="Roboto Light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Learning Agreements (studies &amp; traineeships)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Transcript of Records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Student nominations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Interinstitutional Agreements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...</a:t>
            </a:r>
          </a:p>
          <a:p>
            <a:pPr marL="285750" indent="-285750">
              <a:buFontTx/>
              <a:buChar char="-"/>
            </a:pPr>
            <a:endParaRPr lang="pl-PL" sz="1600" dirty="0">
              <a:latin typeface="Roboto Light" panose="020B0604020202020204" charset="0"/>
              <a:ea typeface="Roboto Light" panose="020B0604020202020204" charset="0"/>
            </a:endParaRPr>
          </a:p>
          <a:p>
            <a:pPr marL="285750" indent="-285750">
              <a:buFontTx/>
              <a:buChar char="-"/>
            </a:pPr>
            <a:endParaRPr lang="pl-PL" sz="1600" dirty="0">
              <a:latin typeface="Roboto Light" panose="020B0604020202020204" charset="0"/>
              <a:ea typeface="Roboto Light" panose="020B0604020202020204" charset="0"/>
            </a:endParaRPr>
          </a:p>
          <a:p>
            <a:pPr marL="285750" indent="-285750">
              <a:buFontTx/>
              <a:buChar char="-"/>
            </a:pPr>
            <a:endParaRPr lang="pl-PL" sz="1600" dirty="0">
              <a:latin typeface="Roboto Light" panose="020B0604020202020204" charset="0"/>
              <a:ea typeface="Roboto Light" panose="020B0604020202020204" charset="0"/>
            </a:endParaRPr>
          </a:p>
          <a:p>
            <a:pPr marL="285750" indent="-285750">
              <a:buFontTx/>
              <a:buChar char="-"/>
            </a:pPr>
            <a:endParaRPr lang="pl-PL" sz="1600" dirty="0">
              <a:latin typeface="Roboto Light" panose="020B0604020202020204" charset="0"/>
              <a:ea typeface="Roboto Light" panose="020B0604020202020204" charset="0"/>
            </a:endParaRPr>
          </a:p>
          <a:p>
            <a:endParaRPr lang="pl-PL" sz="1600" dirty="0">
              <a:latin typeface="Roboto Light" panose="020B0604020202020204" charset="0"/>
              <a:ea typeface="Roboto Light" panose="020B0604020202020204" charset="0"/>
            </a:endParaRPr>
          </a:p>
        </p:txBody>
      </p:sp>
      <p:pic>
        <p:nvPicPr>
          <p:cNvPr id="7" name="Picture 6" descr="Erasmus Going Digital Budapest | EUF">
            <a:extLst>
              <a:ext uri="{FF2B5EF4-FFF2-40B4-BE49-F238E27FC236}">
                <a16:creationId xmlns:a16="http://schemas.microsoft.com/office/drawing/2014/main" id="{9C86513E-B00B-4E8B-8D90-F732A91409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56841" y="3657418"/>
            <a:ext cx="4397664" cy="246269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35306298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/>
          <p:nvPr/>
        </p:nvSpPr>
        <p:spPr>
          <a:xfrm rot="5400000">
            <a:off x="-4313" y="4311"/>
            <a:ext cx="569343" cy="560718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" name="Picture 5" descr="Erasmus Going Digital Budapest | EUF">
            <a:extLst>
              <a:ext uri="{FF2B5EF4-FFF2-40B4-BE49-F238E27FC236}">
                <a16:creationId xmlns:a16="http://schemas.microsoft.com/office/drawing/2014/main" id="{88466895-2C71-4946-A540-36CC9645EF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61495" y="2036008"/>
            <a:ext cx="4397664" cy="246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1">
            <a:extLst>
              <a:ext uri="{FF2B5EF4-FFF2-40B4-BE49-F238E27FC236}">
                <a16:creationId xmlns:a16="http://schemas.microsoft.com/office/drawing/2014/main" id="{9AF2B623-015B-4443-A377-576145654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3935"/>
            <a:ext cx="4572000" cy="68719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Google Shape;55;p1">
            <a:extLst>
              <a:ext uri="{FF2B5EF4-FFF2-40B4-BE49-F238E27FC236}">
                <a16:creationId xmlns:a16="http://schemas.microsoft.com/office/drawing/2014/main" id="{11866377-8663-4044-92CE-71B9810E02F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21902" y="284670"/>
            <a:ext cx="3051403" cy="13983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5FAC52-1C58-4E61-AFB3-6597DA251F9D}"/>
              </a:ext>
            </a:extLst>
          </p:cNvPr>
          <p:cNvSpPr txBox="1"/>
          <p:nvPr/>
        </p:nvSpPr>
        <p:spPr>
          <a:xfrm>
            <a:off x="5132549" y="4760536"/>
            <a:ext cx="3455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2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Thank you!</a:t>
            </a:r>
          </a:p>
          <a:p>
            <a:endParaRPr lang="pl-PL" sz="2000" dirty="0">
              <a:latin typeface="Roboto Light" panose="020B0604020202020204" charset="0"/>
              <a:ea typeface="Roboto Light" panose="020B0604020202020204" charset="0"/>
            </a:endParaRPr>
          </a:p>
          <a:p>
            <a:r>
              <a:rPr lang="pl-PL" sz="1800" dirty="0">
                <a:latin typeface="Roboto Light" panose="020B0604020202020204" charset="0"/>
                <a:ea typeface="Roboto Light" panose="020B0604020202020204" charset="0"/>
                <a:hlinkClick r:id="rId6"/>
              </a:rPr>
              <a:t>ewa.makal@adm.uw.edu.pl</a:t>
            </a:r>
            <a:endParaRPr lang="pl-PL" sz="1800" dirty="0">
              <a:latin typeface="Roboto Light" panose="020B0604020202020204" charset="0"/>
              <a:ea typeface="Roboto Light" panose="020B0604020202020204" charset="0"/>
            </a:endParaRPr>
          </a:p>
          <a:p>
            <a:endParaRPr lang="pl-PL" sz="2000" dirty="0">
              <a:latin typeface="Roboto Light" panose="020B0604020202020204" charset="0"/>
              <a:ea typeface="Roboto Light" panose="020B060402020202020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Motyw_prezentacji_UW_logotyp angielski">
  <a:themeElements>
    <a:clrScheme name="Niestandardowy 4">
      <a:dk1>
        <a:srgbClr val="000000"/>
      </a:dk1>
      <a:lt1>
        <a:srgbClr val="FFFFFF"/>
      </a:lt1>
      <a:dk2>
        <a:srgbClr val="00447A"/>
      </a:dk2>
      <a:lt2>
        <a:srgbClr val="FFFFFF"/>
      </a:lt2>
      <a:accent1>
        <a:srgbClr val="0092CE"/>
      </a:accent1>
      <a:accent2>
        <a:srgbClr val="F9B531"/>
      </a:accent2>
      <a:accent3>
        <a:srgbClr val="C4D121"/>
      </a:accent3>
      <a:accent4>
        <a:srgbClr val="E76153"/>
      </a:accent4>
      <a:accent5>
        <a:srgbClr val="34BCE5"/>
      </a:accent5>
      <a:accent6>
        <a:srgbClr val="A6DBF4"/>
      </a:accent6>
      <a:hlink>
        <a:srgbClr val="00589B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209</Words>
  <Application>Microsoft Office PowerPoint</Application>
  <PresentationFormat>Pokaz na ekranie (4:3)</PresentationFormat>
  <Paragraphs>55</Paragraphs>
  <Slides>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Roboto Light</vt:lpstr>
      <vt:lpstr>Arial</vt:lpstr>
      <vt:lpstr>Calibri Light</vt:lpstr>
      <vt:lpstr>Calibri</vt:lpstr>
      <vt:lpstr>Wingdings</vt:lpstr>
      <vt:lpstr>Roboto Medium</vt:lpstr>
      <vt:lpstr>Motyw_prezentacji_UW_logotyp angielski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</dc:creator>
  <cp:lastModifiedBy>WNPiSM laptop3</cp:lastModifiedBy>
  <cp:revision>50</cp:revision>
  <dcterms:created xsi:type="dcterms:W3CDTF">2017-02-20T13:47:12Z</dcterms:created>
  <dcterms:modified xsi:type="dcterms:W3CDTF">2020-12-21T10:05:15Z</dcterms:modified>
</cp:coreProperties>
</file>