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19"/>
  </p:notesMasterIdLst>
  <p:handoutMasterIdLst>
    <p:handoutMasterId r:id="rId20"/>
  </p:handoutMasterIdLst>
  <p:sldIdLst>
    <p:sldId id="258" r:id="rId3"/>
    <p:sldId id="316" r:id="rId4"/>
    <p:sldId id="291" r:id="rId5"/>
    <p:sldId id="297" r:id="rId6"/>
    <p:sldId id="317" r:id="rId7"/>
    <p:sldId id="308" r:id="rId8"/>
    <p:sldId id="309" r:id="rId9"/>
    <p:sldId id="306" r:id="rId10"/>
    <p:sldId id="305" r:id="rId11"/>
    <p:sldId id="315" r:id="rId12"/>
    <p:sldId id="307" r:id="rId13"/>
    <p:sldId id="310" r:id="rId14"/>
    <p:sldId id="314" r:id="rId15"/>
    <p:sldId id="313" r:id="rId16"/>
    <p:sldId id="312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2F8A"/>
    <a:srgbClr val="B000B0"/>
    <a:srgbClr val="A800A8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57847" autoAdjust="0"/>
  </p:normalViewPr>
  <p:slideViewPr>
    <p:cSldViewPr snapToGrid="0">
      <p:cViewPr varScale="1">
        <p:scale>
          <a:sx n="50" d="100"/>
          <a:sy n="50" d="100"/>
        </p:scale>
        <p:origin x="1968" y="53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18/12/2020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18/12/2020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CFCDB-A766-6946-B677-2770DDCD5183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December 18, 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4A7DE-F513-414B-8EAB-B8A19E9A25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70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6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21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136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223;p11:notes">
            <a:extLst>
              <a:ext uri="{FF2B5EF4-FFF2-40B4-BE49-F238E27FC236}">
                <a16:creationId xmlns:a16="http://schemas.microsoft.com/office/drawing/2014/main" id="{19D662E8-7718-FC45-B372-D7727D535E3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-214313" y="806450"/>
            <a:ext cx="7170738" cy="4033838"/>
          </a:xfrm>
          <a:noFill/>
        </p:spPr>
      </p:sp>
      <p:sp>
        <p:nvSpPr>
          <p:cNvPr id="35843" name="Google Shape;224;p11:notes">
            <a:extLst>
              <a:ext uri="{FF2B5EF4-FFF2-40B4-BE49-F238E27FC236}">
                <a16:creationId xmlns:a16="http://schemas.microsoft.com/office/drawing/2014/main" id="{627CEC09-6E09-4948-8476-3337036332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SzPts val="1400"/>
            </a:pP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Google Shape;225;p11:notes">
            <a:extLst>
              <a:ext uri="{FF2B5EF4-FFF2-40B4-BE49-F238E27FC236}">
                <a16:creationId xmlns:a16="http://schemas.microsoft.com/office/drawing/2014/main" id="{BF760ACE-D3A3-E340-A9CF-19BE2660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39397" indent="-284383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37533" indent="-227507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592547" indent="-227507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47560" indent="-227507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02573" indent="-2275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57588" indent="-2275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12601" indent="-2275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67614" indent="-2275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0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AE4319DA-6D4D-1A46-A7C0-8A0A7A777947}" type="slidenum">
              <a:rPr kumimoji="0" lang="en-GB" altLang="fr-F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00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15</a:t>
            </a:fld>
            <a:endParaRPr kumimoji="0" lang="fr-FR" altLang="fr-F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67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3B25C-222E-4F77-A221-62BA2BD0813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78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3B25C-222E-4F77-A221-62BA2BD0813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8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3B25C-222E-4F77-A221-62BA2BD081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5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75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4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45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116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9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3"/>
            <a:ext cx="10972800" cy="4495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200" y="6629403"/>
            <a:ext cx="2336800" cy="228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D079B3-2F14-0648-A484-1414D29E7A4D}" type="datetime4">
              <a:rPr lang="en-US" smtClean="0"/>
              <a:pPr/>
              <a:t>December 18, 2020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00" y="6629400"/>
            <a:ext cx="10160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</a:t>
            </a:r>
            <a:fld id="{E5A2D1E2-AADD-4352-99BC-B8B0D40E53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14400"/>
          </a:xfrm>
        </p:spPr>
        <p:txBody>
          <a:bodyPr>
            <a:noAutofit/>
          </a:bodyPr>
          <a:lstStyle>
            <a:lvl1pPr>
              <a:defRPr sz="4000">
                <a:solidFill>
                  <a:srgbClr val="8CB63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342806"/>
      </p:ext>
    </p:extLst>
  </p:cSld>
  <p:clrMapOvr>
    <a:masterClrMapping/>
  </p:clrMapOvr>
  <p:transition spd="slow" advClick="0" advTm="1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815413" y="836712"/>
            <a:ext cx="10204715" cy="43204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1" b="1" i="0" u="none" strike="noStrike" cap="none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815416" y="2492380"/>
            <a:ext cx="10561173" cy="352901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91" marR="0" lvl="0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171446" algn="l" rtl="0">
              <a:spcBef>
                <a:spcPts val="211"/>
              </a:spcBef>
              <a:spcAft>
                <a:spcPts val="0"/>
              </a:spcAft>
              <a:buSzPts val="1400"/>
              <a:buNone/>
              <a:defRPr sz="10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52;p6">
            <a:extLst>
              <a:ext uri="{FF2B5EF4-FFF2-40B4-BE49-F238E27FC236}">
                <a16:creationId xmlns:a16="http://schemas.microsoft.com/office/drawing/2014/main" id="{55808A7A-8EFE-164E-971D-F2C6A8C3142F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900">
                <a:solidFill>
                  <a:srgbClr val="0F5494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b="1" kern="1200">
              <a:ea typeface="+mn-ea"/>
              <a:cs typeface="+mn-cs"/>
            </a:endParaRPr>
          </a:p>
        </p:txBody>
      </p:sp>
      <p:sp>
        <p:nvSpPr>
          <p:cNvPr id="5" name="Google Shape;53;p6">
            <a:extLst>
              <a:ext uri="{FF2B5EF4-FFF2-40B4-BE49-F238E27FC236}">
                <a16:creationId xmlns:a16="http://schemas.microsoft.com/office/drawing/2014/main" id="{514700B2-F2D6-104B-B818-D8316EAFEB1B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900">
                <a:solidFill>
                  <a:srgbClr val="0F5494"/>
                </a:solidFill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b="1" kern="1200">
              <a:ea typeface="+mn-ea"/>
              <a:cs typeface="+mn-cs"/>
            </a:endParaRPr>
          </a:p>
        </p:txBody>
      </p:sp>
      <p:sp>
        <p:nvSpPr>
          <p:cNvPr id="6" name="Google Shape;54;p6">
            <a:extLst>
              <a:ext uri="{FF2B5EF4-FFF2-40B4-BE49-F238E27FC236}">
                <a16:creationId xmlns:a16="http://schemas.microsoft.com/office/drawing/2014/main" id="{E86C95D6-CAFA-8F48-8854-EED4DF0C92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7D4250-C9AF-5B46-9FB6-7915AE1895C9}" type="slidenum">
              <a:rPr lang="en-GB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788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  <p:sldLayoutId id="2147483673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44;p5">
            <a:extLst>
              <a:ext uri="{FF2B5EF4-FFF2-40B4-BE49-F238E27FC236}">
                <a16:creationId xmlns:a16="http://schemas.microsoft.com/office/drawing/2014/main" id="{C1C23734-DFC1-354E-84C5-11BCC0F87CF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14922" y="836613"/>
            <a:ext cx="1020444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1" name="Google Shape;45;p5">
            <a:extLst>
              <a:ext uri="{FF2B5EF4-FFF2-40B4-BE49-F238E27FC236}">
                <a16:creationId xmlns:a16="http://schemas.microsoft.com/office/drawing/2014/main" id="{1FD5E323-FB2C-584B-9483-8D7B4EC4F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14922" y="2492380"/>
            <a:ext cx="1056216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2052" name="Google Shape;46;p5">
            <a:extLst>
              <a:ext uri="{FF2B5EF4-FFF2-40B4-BE49-F238E27FC236}">
                <a16:creationId xmlns:a16="http://schemas.microsoft.com/office/drawing/2014/main" id="{515B96CA-1DBB-0D4E-827D-F30F3358E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7085" y="5"/>
            <a:ext cx="480483" cy="549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marL="3175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F5494"/>
              </a:buClr>
              <a:buSzPts val="1200"/>
              <a:buFont typeface="Verdana" panose="020B0604030504040204" pitchFamily="34" charset="0"/>
              <a:buNone/>
            </a:pPr>
            <a:endParaRPr lang="fr-FR" altLang="fr-FR" sz="900" b="1" kern="1200">
              <a:solidFill>
                <a:srgbClr val="0F5494"/>
              </a:solidFill>
              <a:latin typeface="Verdana" panose="020B0604030504040204" pitchFamily="34" charset="0"/>
              <a:ea typeface="+mn-ea"/>
              <a:sym typeface="Verdana" panose="020B0604030504040204" pitchFamily="34" charset="0"/>
            </a:endParaRPr>
          </a:p>
        </p:txBody>
      </p:sp>
      <p:pic>
        <p:nvPicPr>
          <p:cNvPr id="2053" name="Google Shape;47;p5">
            <a:extLst>
              <a:ext uri="{FF2B5EF4-FFF2-40B4-BE49-F238E27FC236}">
                <a16:creationId xmlns:a16="http://schemas.microsoft.com/office/drawing/2014/main" id="{AEC051C2-6EA5-A44E-94F6-3F37F2B81D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67" y="6021394"/>
            <a:ext cx="26543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Google Shape;48;p5">
            <a:extLst>
              <a:ext uri="{FF2B5EF4-FFF2-40B4-BE49-F238E27FC236}">
                <a16:creationId xmlns:a16="http://schemas.microsoft.com/office/drawing/2014/main" id="{31B6C644-951B-4146-AF87-B5D6F6C398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11377085" y="188913"/>
            <a:ext cx="48048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A4CBD-0B10-CA49-B6B0-4AA75E896D71}" type="slidenum">
              <a:rPr lang="en-GB" altLang="fr-FR" b="1" kern="1200">
                <a:latin typeface="Verdana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fr-FR" b="1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72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1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412544" y="2481451"/>
            <a:ext cx="10065224" cy="2069431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>The new Erasmus programme</a:t>
            </a:r>
            <a:endParaRPr lang="en-GB" sz="2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98340" y="5271300"/>
            <a:ext cx="8633258" cy="52899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1800" i="0" dirty="0" smtClean="0"/>
              <a:t>Harpa Sif </a:t>
            </a:r>
            <a:r>
              <a:rPr lang="en-GB" sz="1800" i="0" dirty="0" err="1" smtClean="0"/>
              <a:t>Arnarsdottir</a:t>
            </a:r>
            <a:endParaRPr lang="en-GB" sz="1800" i="0" dirty="0" smtClean="0"/>
          </a:p>
          <a:p>
            <a:pPr>
              <a:spcAft>
                <a:spcPts val="0"/>
              </a:spcAft>
            </a:pPr>
            <a:r>
              <a:rPr lang="en-GB" sz="1800" i="0" dirty="0" smtClean="0"/>
              <a:t>Policy Officer - Higher Education Unit </a:t>
            </a:r>
          </a:p>
          <a:p>
            <a:pPr>
              <a:spcAft>
                <a:spcPts val="0"/>
              </a:spcAft>
            </a:pPr>
            <a:r>
              <a:rPr lang="en-GB" sz="1800" i="0" dirty="0" smtClean="0"/>
              <a:t>Directorate General for Education, Youth, Sport and Culture 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11213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1238" y="2801256"/>
            <a:ext cx="9148017" cy="782357"/>
          </a:xfrm>
        </p:spPr>
        <p:txBody>
          <a:bodyPr/>
          <a:lstStyle/>
          <a:p>
            <a:pPr algn="ctr"/>
            <a:r>
              <a:rPr lang="en-GB" b="1" dirty="0"/>
              <a:t>H</a:t>
            </a:r>
            <a:r>
              <a:rPr lang="en-GB" b="1" dirty="0" smtClean="0"/>
              <a:t>igh quality online experience 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3150" y="3770419"/>
            <a:ext cx="11026336" cy="3881904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GB" b="1" dirty="0"/>
              <a:t>Collaborative</a:t>
            </a:r>
            <a:r>
              <a:rPr lang="en-GB" dirty="0"/>
              <a:t> online learning exchange and teamwork</a:t>
            </a:r>
          </a:p>
          <a:p>
            <a:pPr>
              <a:spcAft>
                <a:spcPts val="1200"/>
              </a:spcAft>
              <a:defRPr/>
            </a:pPr>
            <a:r>
              <a:rPr lang="en-GB" dirty="0"/>
              <a:t>Applies to </a:t>
            </a:r>
            <a:r>
              <a:rPr lang="en-GB" b="1" dirty="0"/>
              <a:t>any study field and cycle </a:t>
            </a:r>
            <a:r>
              <a:rPr lang="en-GB" dirty="0"/>
              <a:t>and both students and staff </a:t>
            </a:r>
          </a:p>
          <a:p>
            <a:pPr>
              <a:spcAft>
                <a:spcPts val="1200"/>
              </a:spcAft>
              <a:defRPr/>
            </a:pPr>
            <a:r>
              <a:rPr lang="en-US" dirty="0">
                <a:sym typeface="Arial"/>
              </a:rPr>
              <a:t>Practice a </a:t>
            </a:r>
            <a:r>
              <a:rPr lang="en-US" b="1" dirty="0">
                <a:sym typeface="Arial"/>
              </a:rPr>
              <a:t>transdisciplinary, challenge based and transnational approaches </a:t>
            </a:r>
            <a:r>
              <a:rPr lang="en-US" dirty="0">
                <a:sym typeface="Arial"/>
              </a:rPr>
              <a:t>in learning and teaching as well as the development of more flexible and </a:t>
            </a:r>
            <a:r>
              <a:rPr lang="en-US" b="1" dirty="0">
                <a:sym typeface="Arial"/>
              </a:rPr>
              <a:t>innovative curricula 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970"/>
          <a:stretch/>
        </p:blipFill>
        <p:spPr>
          <a:xfrm>
            <a:off x="0" y="10273"/>
            <a:ext cx="12192000" cy="27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55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164317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51738" y="1338472"/>
            <a:ext cx="7713542" cy="395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57080" y="1414499"/>
            <a:ext cx="7065962" cy="782638"/>
          </a:xfrm>
        </p:spPr>
        <p:txBody>
          <a:bodyPr/>
          <a:lstStyle/>
          <a:p>
            <a:r>
              <a:rPr lang="en-GB" sz="3600" b="1" dirty="0" smtClean="0"/>
              <a:t>More flexible doctoral mobility</a:t>
            </a:r>
            <a:endParaRPr lang="en-GB" sz="3600" b="1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557080" y="1982367"/>
            <a:ext cx="7058025" cy="331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defRPr/>
            </a:pPr>
            <a:endParaRPr lang="en-US" sz="2000" dirty="0" smtClean="0">
              <a:sym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dirty="0" smtClean="0">
                <a:sym typeface="Arial"/>
              </a:rPr>
              <a:t>Equal opportunities regardless of student/staff status</a:t>
            </a:r>
          </a:p>
          <a:p>
            <a:pPr>
              <a:spcAft>
                <a:spcPts val="600"/>
              </a:spcAft>
              <a:defRPr/>
            </a:pPr>
            <a:r>
              <a:rPr lang="en-US" sz="2000" dirty="0" smtClean="0">
                <a:sym typeface="Arial"/>
              </a:rPr>
              <a:t>More flexible and better tailored mobility </a:t>
            </a:r>
          </a:p>
          <a:p>
            <a:pPr>
              <a:spcAft>
                <a:spcPts val="600"/>
              </a:spcAft>
              <a:defRPr/>
            </a:pPr>
            <a:r>
              <a:rPr lang="en-US" sz="2000" dirty="0">
                <a:sym typeface="Arial"/>
              </a:rPr>
              <a:t>L</a:t>
            </a:r>
            <a:r>
              <a:rPr lang="en-US" sz="2000" dirty="0" smtClean="0">
                <a:sym typeface="Arial"/>
              </a:rPr>
              <a:t>earning agreement template adapted to the needs of doctoral candidates </a:t>
            </a:r>
          </a:p>
          <a:p>
            <a:pPr>
              <a:spcAft>
                <a:spcPts val="600"/>
              </a:spcAft>
              <a:defRPr/>
            </a:pPr>
            <a:r>
              <a:rPr lang="en-US" sz="2000" dirty="0" smtClean="0">
                <a:sym typeface="Arial"/>
              </a:rPr>
              <a:t>Short term physical mobility with the option of a blended mobility </a:t>
            </a:r>
          </a:p>
          <a:p>
            <a:pPr>
              <a:spcAft>
                <a:spcPts val="600"/>
              </a:spcAft>
              <a:defRPr/>
            </a:pPr>
            <a:r>
              <a:rPr lang="en-US" sz="2000" dirty="0" smtClean="0">
                <a:sym typeface="Arial"/>
              </a:rPr>
              <a:t>Synergies with Horizon Europe  </a:t>
            </a:r>
          </a:p>
          <a:p>
            <a:pPr defTabSz="685800">
              <a:buClr>
                <a:srgbClr val="FFC000"/>
              </a:buClr>
              <a:defRPr/>
            </a:pPr>
            <a:endParaRPr lang="en-US" sz="1425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6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4297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48891" y="1338472"/>
            <a:ext cx="8116389" cy="395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187451" y="1609531"/>
            <a:ext cx="10515600" cy="7823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More International Mobility 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278545" y="2405167"/>
            <a:ext cx="7486735" cy="3936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000" dirty="0" smtClean="0"/>
              <a:t>Option to spend a portion of intra-European mobility funds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Action and funds simple and flexible to </a:t>
            </a:r>
            <a:r>
              <a:rPr lang="en-GB" sz="2000" dirty="0" smtClean="0"/>
              <a:t>use 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Focus on EU policy priorities 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More sustainable international cooperation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First international cooperation for newcomers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Synergies and complementarity with external policy funds</a:t>
            </a:r>
          </a:p>
          <a:p>
            <a:pPr marL="0" indent="0" algn="just">
              <a:buNone/>
            </a:pPr>
            <a:endParaRPr lang="fr-BE" sz="1650" dirty="0" smtClean="0"/>
          </a:p>
          <a:p>
            <a:pPr marL="38100" indent="0" algn="just">
              <a:buFont typeface="Arial" panose="020B0604020202020204" pitchFamily="34" charset="0"/>
              <a:buNone/>
            </a:pPr>
            <a:endParaRPr lang="fr-BE" sz="1650" dirty="0" smtClean="0"/>
          </a:p>
          <a:p>
            <a:pPr algn="just"/>
            <a:endParaRPr lang="fr-BE" dirty="0" smtClean="0"/>
          </a:p>
          <a:p>
            <a:pPr algn="just"/>
            <a:endParaRPr lang="fr-BE" dirty="0" smtClean="0"/>
          </a:p>
          <a:p>
            <a:pPr algn="just"/>
            <a:endParaRPr lang="fr-BE" dirty="0" smtClean="0"/>
          </a:p>
          <a:p>
            <a:pPr algn="just"/>
            <a:endParaRPr lang="fr-BE" dirty="0" smtClean="0"/>
          </a:p>
          <a:p>
            <a:endParaRPr lang="fr-B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14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0514" y="2028825"/>
            <a:ext cx="5923669" cy="3881904"/>
          </a:xfrm>
        </p:spPr>
        <p:txBody>
          <a:bodyPr/>
          <a:lstStyle/>
          <a:p>
            <a:r>
              <a:rPr lang="en-GB" dirty="0" smtClean="0"/>
              <a:t>Focus on developing </a:t>
            </a:r>
            <a:r>
              <a:rPr lang="en-GB" b="1" dirty="0" smtClean="0"/>
              <a:t>Digital Skills </a:t>
            </a:r>
            <a:r>
              <a:rPr lang="en-GB" dirty="0" smtClean="0"/>
              <a:t>of both students and staff </a:t>
            </a:r>
          </a:p>
          <a:p>
            <a:r>
              <a:rPr lang="en-GB" dirty="0" smtClean="0"/>
              <a:t>Support for </a:t>
            </a:r>
            <a:r>
              <a:rPr lang="en-GB" b="1" dirty="0" smtClean="0"/>
              <a:t>blended and virtual </a:t>
            </a:r>
            <a:r>
              <a:rPr lang="en-GB" dirty="0" smtClean="0"/>
              <a:t>mobility </a:t>
            </a:r>
          </a:p>
          <a:p>
            <a:r>
              <a:rPr lang="en-GB" dirty="0" smtClean="0"/>
              <a:t>Supporting projects to foster innovative curriculum design and learning and teaching practices </a:t>
            </a:r>
            <a:r>
              <a:rPr lang="en-GB" b="1" dirty="0" smtClean="0"/>
              <a:t>using ICT</a:t>
            </a:r>
          </a:p>
          <a:p>
            <a:r>
              <a:rPr lang="en-GB" b="1" dirty="0" smtClean="0"/>
              <a:t>Paperless</a:t>
            </a:r>
            <a:r>
              <a:rPr lang="en-GB" dirty="0" smtClean="0"/>
              <a:t> Erasmus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09597" y="918289"/>
            <a:ext cx="4925502" cy="782357"/>
          </a:xfrm>
        </p:spPr>
        <p:txBody>
          <a:bodyPr/>
          <a:lstStyle/>
          <a:p>
            <a:pPr algn="ctr"/>
            <a:r>
              <a:rPr lang="en-GB" b="1" dirty="0" smtClean="0"/>
              <a:t>Digital Erasmus 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"/>
          <a:stretch/>
        </p:blipFill>
        <p:spPr>
          <a:xfrm>
            <a:off x="0" y="1"/>
            <a:ext cx="5965371" cy="69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0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5543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2355" y="381260"/>
            <a:ext cx="4994082" cy="782357"/>
          </a:xfrm>
        </p:spPr>
        <p:txBody>
          <a:bodyPr/>
          <a:lstStyle/>
          <a:p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Green Erasmus 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4229" y="1610311"/>
            <a:ext cx="7387771" cy="395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27599" y="1844582"/>
            <a:ext cx="7141029" cy="3851924"/>
          </a:xfrm>
        </p:spPr>
        <p:txBody>
          <a:bodyPr/>
          <a:lstStyle/>
          <a:p>
            <a:r>
              <a:rPr lang="en-GB" sz="2200" dirty="0"/>
              <a:t>Commitment in the new ECHE to environmentally friendly practices </a:t>
            </a:r>
            <a:endParaRPr lang="en-GB" sz="2200" dirty="0" smtClean="0"/>
          </a:p>
          <a:p>
            <a:r>
              <a:rPr lang="en-GB" sz="2200" dirty="0" smtClean="0"/>
              <a:t>Financial </a:t>
            </a:r>
            <a:r>
              <a:rPr lang="en-GB" sz="2200" dirty="0"/>
              <a:t>i</a:t>
            </a:r>
            <a:r>
              <a:rPr lang="en-GB" sz="2200" dirty="0" smtClean="0"/>
              <a:t>ncentives </a:t>
            </a:r>
            <a:r>
              <a:rPr lang="en-GB" sz="2200" dirty="0"/>
              <a:t>to </a:t>
            </a:r>
            <a:r>
              <a:rPr lang="en-GB" sz="2200" dirty="0" smtClean="0"/>
              <a:t>promote the </a:t>
            </a:r>
            <a:r>
              <a:rPr lang="en-US" sz="2200" dirty="0">
                <a:sym typeface="Arial"/>
              </a:rPr>
              <a:t>use cleaner, lower carbon emission means of </a:t>
            </a:r>
            <a:r>
              <a:rPr lang="en-US" sz="2200" dirty="0" smtClean="0">
                <a:sym typeface="Arial"/>
              </a:rPr>
              <a:t>transport</a:t>
            </a:r>
          </a:p>
          <a:p>
            <a:r>
              <a:rPr lang="en-US" sz="2200" dirty="0" smtClean="0">
                <a:sym typeface="Arial"/>
              </a:rPr>
              <a:t>Erasmus+ Mobile App to raise awareness among participants </a:t>
            </a:r>
          </a:p>
          <a:p>
            <a:r>
              <a:rPr lang="en-US" sz="2200" dirty="0" smtClean="0">
                <a:sym typeface="Arial"/>
              </a:rPr>
              <a:t>Climate change and sustainability as a policy priority in all actions </a:t>
            </a:r>
            <a:endParaRPr lang="en-GB" sz="2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99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F5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21" name="Google Shape;230;p20">
            <a:extLst>
              <a:ext uri="{FF2B5EF4-FFF2-40B4-BE49-F238E27FC236}">
                <a16:creationId xmlns:a16="http://schemas.microsoft.com/office/drawing/2014/main" id="{66792CAA-70D1-534A-AA18-632676F0764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18600" y="1991840"/>
            <a:ext cx="7724715" cy="3493744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2">
            <a:extLst>
              <a:ext uri="{FF2B5EF4-FFF2-40B4-BE49-F238E27FC236}">
                <a16:creationId xmlns:a16="http://schemas.microsoft.com/office/drawing/2014/main" id="{B8773556-C7C1-C44F-AA82-E0034AC52544}"/>
              </a:ext>
            </a:extLst>
          </p:cNvPr>
          <p:cNvSpPr txBox="1"/>
          <p:nvPr/>
        </p:nvSpPr>
        <p:spPr>
          <a:xfrm>
            <a:off x="1322073" y="3826674"/>
            <a:ext cx="2108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defTabSz="342891">
              <a:buClr>
                <a:srgbClr val="FFC000"/>
              </a:buClr>
              <a:defRPr/>
            </a:pP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Partnerships for </a:t>
            </a:r>
            <a:r>
              <a:rPr lang="en-US" sz="20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Cooperation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78175B73-32E0-2849-A52B-EE1578DE8D12}"/>
              </a:ext>
            </a:extLst>
          </p:cNvPr>
          <p:cNvSpPr txBox="1"/>
          <p:nvPr/>
        </p:nvSpPr>
        <p:spPr>
          <a:xfrm>
            <a:off x="3415910" y="2060104"/>
            <a:ext cx="1835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>
              <a:buClr>
                <a:srgbClr val="FFC000"/>
              </a:buClr>
              <a:defRPr/>
            </a:pP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Partnerships for </a:t>
            </a:r>
            <a:r>
              <a:rPr lang="en-US" sz="20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Innovation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01A38D87-5843-4E42-9672-92CA5B30175F}"/>
              </a:ext>
            </a:extLst>
          </p:cNvPr>
          <p:cNvSpPr txBox="1"/>
          <p:nvPr/>
        </p:nvSpPr>
        <p:spPr>
          <a:xfrm>
            <a:off x="7473980" y="760929"/>
            <a:ext cx="2534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defTabSz="342891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342891">
              <a:buClr>
                <a:srgbClr val="FFC000"/>
              </a:buClr>
              <a:defRPr/>
            </a:pP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Partnerships for </a:t>
            </a:r>
            <a:r>
              <a:rPr lang="en-US" sz="20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Excellence</a:t>
            </a:r>
            <a:endParaRPr lang="en-GB" sz="2000" kern="0" dirty="0" err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1FB8A54-33B2-9340-8013-7949A86E279F}"/>
              </a:ext>
            </a:extLst>
          </p:cNvPr>
          <p:cNvGrpSpPr/>
          <p:nvPr/>
        </p:nvGrpSpPr>
        <p:grpSpPr>
          <a:xfrm>
            <a:off x="6809385" y="2114572"/>
            <a:ext cx="1837320" cy="1448523"/>
            <a:chOff x="6508455" y="2563771"/>
            <a:chExt cx="1944590" cy="129727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26748F9E-F117-8A4D-B368-416C26815A03}"/>
                </a:ext>
              </a:extLst>
            </p:cNvPr>
            <p:cNvSpPr/>
            <p:nvPr/>
          </p:nvSpPr>
          <p:spPr>
            <a:xfrm>
              <a:off x="6761165" y="2563771"/>
              <a:ext cx="1483244" cy="12972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5700" b="1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4663755-AAE9-EA40-B86E-A3114EB055E7}"/>
                </a:ext>
              </a:extLst>
            </p:cNvPr>
            <p:cNvSpPr txBox="1"/>
            <p:nvPr/>
          </p:nvSpPr>
          <p:spPr>
            <a:xfrm>
              <a:off x="6508455" y="2857493"/>
              <a:ext cx="1944590" cy="633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1">
                <a:buClr>
                  <a:srgbClr val="FFC000"/>
                </a:buClr>
                <a:defRPr/>
              </a:pPr>
              <a: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Erasmus </a:t>
              </a:r>
            </a:p>
            <a:p>
              <a:pPr algn="ctr" defTabSz="342891">
                <a:buClr>
                  <a:srgbClr val="FFC000"/>
                </a:buClr>
                <a:defRPr/>
              </a:pPr>
              <a: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Mundus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80B2756-6E5B-C340-80D2-37F02A6E9F30}"/>
              </a:ext>
            </a:extLst>
          </p:cNvPr>
          <p:cNvGrpSpPr/>
          <p:nvPr/>
        </p:nvGrpSpPr>
        <p:grpSpPr>
          <a:xfrm>
            <a:off x="9641785" y="875411"/>
            <a:ext cx="1878959" cy="1567128"/>
            <a:chOff x="7704460" y="1953575"/>
            <a:chExt cx="1944590" cy="1567194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CCF05B9-302F-6141-B41D-CB3B9106262E}"/>
                </a:ext>
              </a:extLst>
            </p:cNvPr>
            <p:cNvSpPr/>
            <p:nvPr/>
          </p:nvSpPr>
          <p:spPr>
            <a:xfrm>
              <a:off x="7712742" y="1953575"/>
              <a:ext cx="1924047" cy="15671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5700" b="1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8F584D4-4291-5941-B853-7B6B2C351AB1}"/>
                </a:ext>
              </a:extLst>
            </p:cNvPr>
            <p:cNvSpPr txBox="1"/>
            <p:nvPr/>
          </p:nvSpPr>
          <p:spPr>
            <a:xfrm>
              <a:off x="7704460" y="2366034"/>
              <a:ext cx="1944590" cy="70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1">
                <a:buClr>
                  <a:srgbClr val="FFC000"/>
                </a:buClr>
                <a:defRPr/>
              </a:pPr>
              <a: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European</a:t>
              </a:r>
              <a:b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</a:br>
              <a: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Universities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F2C19FD-41A9-8044-A10C-F4B76EEF4479}"/>
              </a:ext>
            </a:extLst>
          </p:cNvPr>
          <p:cNvGrpSpPr/>
          <p:nvPr/>
        </p:nvGrpSpPr>
        <p:grpSpPr>
          <a:xfrm>
            <a:off x="951496" y="4738697"/>
            <a:ext cx="2251051" cy="1456491"/>
            <a:chOff x="6530492" y="2563771"/>
            <a:chExt cx="1944590" cy="129727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3559A37-034E-FF41-B3A2-77C3C7CCED2F}"/>
                </a:ext>
              </a:extLst>
            </p:cNvPr>
            <p:cNvSpPr/>
            <p:nvPr/>
          </p:nvSpPr>
          <p:spPr>
            <a:xfrm>
              <a:off x="6761165" y="2563771"/>
              <a:ext cx="1483244" cy="12972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5700" b="1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3356C2F-B156-4B42-B1BE-67D5E362E099}"/>
                </a:ext>
              </a:extLst>
            </p:cNvPr>
            <p:cNvSpPr txBox="1"/>
            <p:nvPr/>
          </p:nvSpPr>
          <p:spPr>
            <a:xfrm>
              <a:off x="6530492" y="2927413"/>
              <a:ext cx="1944590" cy="630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1">
                <a:buClr>
                  <a:srgbClr val="FFC000"/>
                </a:buClr>
                <a:defRPr/>
              </a:pPr>
              <a: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Cooperation</a:t>
              </a:r>
              <a:b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</a:br>
              <a: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Projects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8452221-7DED-D64E-B862-EA5F43B6B375}"/>
              </a:ext>
            </a:extLst>
          </p:cNvPr>
          <p:cNvGrpSpPr/>
          <p:nvPr/>
        </p:nvGrpSpPr>
        <p:grpSpPr>
          <a:xfrm>
            <a:off x="4353741" y="4069689"/>
            <a:ext cx="1687175" cy="1436723"/>
            <a:chOff x="6651808" y="2584240"/>
            <a:chExt cx="1881517" cy="1315781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62C440C-B518-8340-9B22-514FF5EF0ED8}"/>
                </a:ext>
              </a:extLst>
            </p:cNvPr>
            <p:cNvSpPr/>
            <p:nvPr/>
          </p:nvSpPr>
          <p:spPr>
            <a:xfrm>
              <a:off x="6750791" y="2584240"/>
              <a:ext cx="1711511" cy="1315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5700" b="1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F093F09-5AEB-544B-BC09-6B4A3879477E}"/>
                </a:ext>
              </a:extLst>
            </p:cNvPr>
            <p:cNvSpPr txBox="1"/>
            <p:nvPr/>
          </p:nvSpPr>
          <p:spPr>
            <a:xfrm>
              <a:off x="6651808" y="2796754"/>
              <a:ext cx="1881517" cy="845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1">
                <a:buClr>
                  <a:srgbClr val="FFC000"/>
                </a:buClr>
                <a:defRPr/>
              </a:pPr>
              <a:r>
                <a:rPr lang="en-US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Forward Looking</a:t>
              </a:r>
              <a:br>
                <a:rPr lang="en-US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</a:br>
              <a:r>
                <a:rPr lang="en-US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Projects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4CAE09-A55F-ED42-91DE-24C9A7CEE2EE}"/>
              </a:ext>
            </a:extLst>
          </p:cNvPr>
          <p:cNvGrpSpPr/>
          <p:nvPr/>
        </p:nvGrpSpPr>
        <p:grpSpPr>
          <a:xfrm>
            <a:off x="3524807" y="3065933"/>
            <a:ext cx="1698608" cy="1288286"/>
            <a:chOff x="6519001" y="2563771"/>
            <a:chExt cx="1944590" cy="1297277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E6A3F4D-C92B-AE47-B3B2-D377892BB6AF}"/>
                </a:ext>
              </a:extLst>
            </p:cNvPr>
            <p:cNvSpPr/>
            <p:nvPr/>
          </p:nvSpPr>
          <p:spPr>
            <a:xfrm>
              <a:off x="6761165" y="2563771"/>
              <a:ext cx="1483244" cy="12972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5700" b="1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A821E9F-7BFA-6944-848E-126BD41390B0}"/>
                </a:ext>
              </a:extLst>
            </p:cNvPr>
            <p:cNvSpPr txBox="1"/>
            <p:nvPr/>
          </p:nvSpPr>
          <p:spPr>
            <a:xfrm>
              <a:off x="6519001" y="3012354"/>
              <a:ext cx="1944590" cy="402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1">
                <a:buClr>
                  <a:srgbClr val="FFC000"/>
                </a:buClr>
                <a:defRPr/>
              </a:pPr>
              <a:r>
                <a:rPr lang="en-US" sz="2000" b="1" kern="0" dirty="0">
                  <a:solidFill>
                    <a:srgbClr val="3E6FD2"/>
                  </a:solidFill>
                  <a:latin typeface="Arial"/>
                  <a:cs typeface="Arial"/>
                  <a:sym typeface="Arial"/>
                </a:rPr>
                <a:t>Alliances</a:t>
              </a:r>
            </a:p>
          </p:txBody>
        </p:sp>
      </p:grp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32F12FA-A2F4-CD42-80FD-23808DB38661}"/>
              </a:ext>
            </a:extLst>
          </p:cNvPr>
          <p:cNvCxnSpPr/>
          <p:nvPr/>
        </p:nvCxnSpPr>
        <p:spPr>
          <a:xfrm flipV="1">
            <a:off x="983432" y="1662267"/>
            <a:ext cx="33093" cy="2659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CFDB119-2E2E-FC41-BB0E-EF2BD707C10D}"/>
              </a:ext>
            </a:extLst>
          </p:cNvPr>
          <p:cNvCxnSpPr>
            <a:cxnSpLocks/>
          </p:cNvCxnSpPr>
          <p:nvPr/>
        </p:nvCxnSpPr>
        <p:spPr>
          <a:xfrm>
            <a:off x="6223794" y="5672371"/>
            <a:ext cx="304416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84EA40DA-6F8B-7442-B7BA-D685ACFD2B85}"/>
              </a:ext>
            </a:extLst>
          </p:cNvPr>
          <p:cNvSpPr txBox="1"/>
          <p:nvPr/>
        </p:nvSpPr>
        <p:spPr>
          <a:xfrm>
            <a:off x="6476683" y="5229200"/>
            <a:ext cx="307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i="1" dirty="0">
                <a:solidFill>
                  <a:srgbClr val="FFFFFF"/>
                </a:solidFill>
                <a:latin typeface="Verdana" pitchFamily="34" charset="0"/>
                <a:cs typeface="Arial"/>
                <a:sym typeface="Arial"/>
              </a:rPr>
              <a:t>Long-</a:t>
            </a:r>
            <a:r>
              <a:rPr lang="fr-FR" sz="2000" i="1" dirty="0" err="1">
                <a:solidFill>
                  <a:srgbClr val="FFFFFF"/>
                </a:solidFill>
                <a:latin typeface="Verdana" pitchFamily="34" charset="0"/>
                <a:cs typeface="Arial"/>
                <a:sym typeface="Arial"/>
              </a:rPr>
              <a:t>term</a:t>
            </a:r>
            <a:r>
              <a:rPr lang="fr-FR" sz="2000" i="1" dirty="0">
                <a:solidFill>
                  <a:srgbClr val="FFFFFF"/>
                </a:solidFill>
                <a:latin typeface="Verdana" pitchFamily="34" charset="0"/>
                <a:cs typeface="Arial"/>
                <a:sym typeface="Arial"/>
              </a:rPr>
              <a:t> </a:t>
            </a:r>
            <a:r>
              <a:rPr lang="fr-FR" sz="2000" i="1" dirty="0" err="1">
                <a:solidFill>
                  <a:srgbClr val="FFFFFF"/>
                </a:solidFill>
                <a:latin typeface="Verdana" pitchFamily="34" charset="0"/>
                <a:cs typeface="Arial"/>
                <a:sym typeface="Arial"/>
              </a:rPr>
              <a:t>Strategy</a:t>
            </a:r>
            <a:endParaRPr lang="fr-FR" sz="2000" i="1" dirty="0">
              <a:solidFill>
                <a:srgbClr val="FFFFFF"/>
              </a:solidFill>
              <a:latin typeface="Verdana" pitchFamily="34" charset="0"/>
              <a:cs typeface="Arial"/>
              <a:sym typeface="Arial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D7B0899-D03E-3E42-ACDC-07E9083366DF}"/>
              </a:ext>
            </a:extLst>
          </p:cNvPr>
          <p:cNvSpPr txBox="1"/>
          <p:nvPr/>
        </p:nvSpPr>
        <p:spPr>
          <a:xfrm rot="16200000">
            <a:off x="-171094" y="3071361"/>
            <a:ext cx="1845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2000" i="1" dirty="0">
                <a:solidFill>
                  <a:srgbClr val="FFFFFF"/>
                </a:solidFill>
                <a:latin typeface="Verdana" pitchFamily="34" charset="0"/>
                <a:cs typeface="Arial"/>
                <a:sym typeface="Arial"/>
              </a:rPr>
              <a:t>Ambitious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6016085"/>
            <a:ext cx="2252335" cy="590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92" y="332657"/>
            <a:ext cx="7826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FF"/>
                </a:solidFill>
                <a:latin typeface="Verdana" pitchFamily="34" charset="0"/>
              </a:rPr>
              <a:t>Wider Range of Cooperation models </a:t>
            </a:r>
          </a:p>
        </p:txBody>
      </p:sp>
    </p:spTree>
    <p:extLst>
      <p:ext uri="{BB962C8B-B14F-4D97-AF65-F5344CB8AC3E}">
        <p14:creationId xmlns:p14="http://schemas.microsoft.com/office/powerpoint/2010/main" val="28774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Thank you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6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97448" y="525259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3200" b="1" dirty="0">
                <a:solidFill>
                  <a:srgbClr val="002060"/>
                </a:solidFill>
                <a:latin typeface="EC Square Sans Cond Pro"/>
              </a:rPr>
              <a:t>Main policy priorities for higher education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96" y="1484527"/>
            <a:ext cx="2043704" cy="19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79416" y="3601304"/>
            <a:ext cx="252365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E" b="1" dirty="0">
                <a:solidFill>
                  <a:srgbClr val="44546A"/>
                </a:solidFill>
                <a:latin typeface="Calibri" panose="020F0502020204030204"/>
              </a:rPr>
              <a:t>Interconnected </a:t>
            </a:r>
          </a:p>
          <a:p>
            <a:pPr algn="ctr">
              <a:spcAft>
                <a:spcPts val="600"/>
              </a:spcAft>
            </a:pPr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Strengthening the strategic and structured cooperation between higher education institutions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2461" y="3681746"/>
            <a:ext cx="2405327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E" b="1" dirty="0">
                <a:solidFill>
                  <a:srgbClr val="44546A"/>
                </a:solidFill>
                <a:latin typeface="Calibri" panose="020F0502020204030204"/>
              </a:rPr>
              <a:t> Inclusive</a:t>
            </a:r>
          </a:p>
          <a:p>
            <a:pPr algn="ctr"/>
            <a:r>
              <a:rPr lang="en-IE" dirty="0" smtClean="0">
                <a:solidFill>
                  <a:prstClr val="black"/>
                </a:solidFill>
                <a:latin typeface="Calibri" panose="020F0502020204030204"/>
              </a:rPr>
              <a:t>Reaching out to all students and fostering </a:t>
            </a:r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inclusive approaches for mobility and cooperation activities 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3569" y="3601304"/>
            <a:ext cx="2752968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E" b="1" dirty="0">
                <a:solidFill>
                  <a:srgbClr val="44546A"/>
                </a:solidFill>
                <a:latin typeface="Calibri" panose="020F0502020204030204"/>
              </a:rPr>
              <a:t>Digital</a:t>
            </a:r>
          </a:p>
          <a:p>
            <a:pPr algn="ctr"/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Supporting digital capabilities of the higher education sector through the European Student Card and the development of digital skills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56278" y="3601304"/>
            <a:ext cx="235040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E" b="1" dirty="0">
                <a:solidFill>
                  <a:srgbClr val="44546A"/>
                </a:solidFill>
                <a:latin typeface="Calibri" panose="020F0502020204030204"/>
              </a:rPr>
              <a:t>Innovative </a:t>
            </a:r>
          </a:p>
          <a:p>
            <a:pPr algn="ctr">
              <a:spcAft>
                <a:spcPts val="600"/>
              </a:spcAft>
            </a:pPr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Stimulating innovative learning and teaching practices to tackle societal challenges and rewarding excellence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7" y="1484524"/>
            <a:ext cx="2219729" cy="19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24" y="1484526"/>
            <a:ext cx="2124264" cy="19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91" y="1484525"/>
            <a:ext cx="2169789" cy="19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0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4940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2CB19-FDEF-8740-9132-77E8D3D6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/>
            </a:r>
            <a:br>
              <a:rPr lang="en-GB" dirty="0"/>
            </a:b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2421" y="1677575"/>
            <a:ext cx="6254858" cy="4351338"/>
          </a:xfrm>
        </p:spPr>
        <p:txBody>
          <a:bodyPr>
            <a:normAutofit/>
          </a:bodyPr>
          <a:lstStyle/>
          <a:p>
            <a:r>
              <a:rPr lang="en-GB" dirty="0">
                <a:cs typeface="Calibri" panose="020F0502020204030204" pitchFamily="34" charset="0"/>
              </a:rPr>
              <a:t>Skills Agenda</a:t>
            </a:r>
          </a:p>
          <a:p>
            <a:r>
              <a:rPr lang="en-GB" dirty="0">
                <a:cs typeface="Calibri" panose="020F0502020204030204" pitchFamily="34" charset="0"/>
              </a:rPr>
              <a:t>European Education Area</a:t>
            </a:r>
          </a:p>
          <a:p>
            <a:r>
              <a:rPr lang="en-GB" dirty="0">
                <a:cs typeface="Calibri" panose="020F0502020204030204" pitchFamily="34" charset="0"/>
              </a:rPr>
              <a:t>Digital Education Action Plan</a:t>
            </a:r>
          </a:p>
          <a:p>
            <a:r>
              <a:rPr lang="en-GB" dirty="0">
                <a:cs typeface="Calibri" panose="020F0502020204030204" pitchFamily="34" charset="0"/>
              </a:rPr>
              <a:t>European Research Area</a:t>
            </a:r>
          </a:p>
          <a:p>
            <a:r>
              <a:rPr lang="en-GB" dirty="0">
                <a:cs typeface="Calibri" panose="020F0502020204030204" pitchFamily="34" charset="0"/>
              </a:rPr>
              <a:t>Future Programmes </a:t>
            </a:r>
            <a:r>
              <a:rPr lang="en-GB" dirty="0" smtClean="0">
                <a:cs typeface="Calibri" panose="020F0502020204030204" pitchFamily="34" charset="0"/>
              </a:rPr>
              <a:t>2021-2027</a:t>
            </a:r>
          </a:p>
          <a:p>
            <a:r>
              <a:rPr lang="en-GB" dirty="0" smtClean="0">
                <a:latin typeface="EC Square Sans Cond Pro"/>
              </a:rPr>
              <a:t>Rome Communiqué </a:t>
            </a:r>
            <a:endParaRPr lang="en-GB" dirty="0">
              <a:latin typeface="EC Square Sans Cond Pr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48380" y="703094"/>
            <a:ext cx="4197532" cy="1124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84A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000" b="1" dirty="0">
                <a:solidFill>
                  <a:schemeClr val="bg1"/>
                </a:solidFill>
                <a:latin typeface="+mj-lt"/>
                <a:cs typeface="+mj-cs"/>
              </a:rPr>
              <a:t>Key priorities for </a:t>
            </a:r>
            <a:r>
              <a:rPr lang="en-GB" sz="3000" b="1" dirty="0" smtClean="0">
                <a:solidFill>
                  <a:schemeClr val="bg1"/>
                </a:solidFill>
                <a:latin typeface="+mj-lt"/>
                <a:cs typeface="+mj-cs"/>
              </a:rPr>
              <a:t>Higher Education</a:t>
            </a:r>
            <a:endParaRPr lang="en-GB" sz="3000" b="1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88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6" b="27091"/>
          <a:stretch/>
        </p:blipFill>
        <p:spPr>
          <a:xfrm>
            <a:off x="0" y="0"/>
            <a:ext cx="12192000" cy="29391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2456" y="3154923"/>
            <a:ext cx="115539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new co-created Erasmus+ supporting our vision! 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More Inclusive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More Digital 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More International 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More environmentally friendly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The new Erasmus Charter for Higher Education (ECHE) reflecting these priorities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894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0"/>
          <a:stretch/>
        </p:blipFill>
        <p:spPr>
          <a:xfrm>
            <a:off x="-96180" y="-27385"/>
            <a:ext cx="6336196" cy="6900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83832" y="1130680"/>
            <a:ext cx="7512832" cy="459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 algn="ctr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2CB19-FDEF-8740-9132-77E8D3D6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52" y="482861"/>
            <a:ext cx="10515600" cy="78235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/>
            </a:r>
            <a:br>
              <a:rPr lang="en-GB" dirty="0"/>
            </a:br>
            <a:endParaRPr lang="en-NL" dirty="0"/>
          </a:p>
        </p:txBody>
      </p:sp>
      <p:sp>
        <p:nvSpPr>
          <p:cNvPr id="10" name="TextBox 9"/>
          <p:cNvSpPr txBox="1"/>
          <p:nvPr/>
        </p:nvSpPr>
        <p:spPr>
          <a:xfrm>
            <a:off x="4746170" y="1720765"/>
            <a:ext cx="735049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Action 1: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 of individuals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Action 2: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 for Innovation and Exchange of good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  <a:endParaRPr lang="en-GB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Action 3: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Policy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</a:pPr>
            <a:r>
              <a:rPr lang="en-GB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actions helping to pave the way for the European Education Area!</a:t>
            </a:r>
            <a:endParaRPr lang="en-GB" sz="24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b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AE1133-C831-480E-A56B-6EE0A4A32B8E}"/>
              </a:ext>
            </a:extLst>
          </p:cNvPr>
          <p:cNvSpPr txBox="1">
            <a:spLocks/>
          </p:cNvSpPr>
          <p:nvPr/>
        </p:nvSpPr>
        <p:spPr>
          <a:xfrm>
            <a:off x="5630927" y="17998"/>
            <a:ext cx="7008776" cy="1124246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s-IS" sz="3200" b="1" dirty="0" smtClean="0">
                <a:solidFill>
                  <a:srgbClr val="002060"/>
                </a:solidFill>
                <a:latin typeface="EC Square Sans Cond Pro"/>
                <a:ea typeface="+mn-ea"/>
                <a:cs typeface="+mn-cs"/>
              </a:rPr>
              <a:t>Erasmus 2021-2027</a:t>
            </a:r>
            <a:endParaRPr lang="en-GB" sz="3200" b="1" dirty="0">
              <a:solidFill>
                <a:srgbClr val="002060"/>
              </a:solidFill>
              <a:latin typeface="EC Square Sans Con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8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5354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75611" y="1286548"/>
            <a:ext cx="8116389" cy="395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075611" y="1286548"/>
            <a:ext cx="8116389" cy="830586"/>
          </a:xfrm>
        </p:spPr>
        <p:txBody>
          <a:bodyPr/>
          <a:lstStyle/>
          <a:p>
            <a:pPr algn="ctr"/>
            <a:r>
              <a:rPr lang="en-GB" sz="3600" b="1" dirty="0" smtClean="0"/>
              <a:t>A more inclusive programme </a:t>
            </a:r>
            <a:endParaRPr lang="en-GB" sz="3600" b="1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075611" y="2237814"/>
            <a:ext cx="7831915" cy="2053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>
              <a:lnSpc>
                <a:spcPct val="115000"/>
              </a:lnSpc>
              <a:spcAft>
                <a:spcPts val="0"/>
              </a:spcAft>
              <a:buClr>
                <a:srgbClr val="0356B1"/>
              </a:buClr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Flexible mobility formats </a:t>
            </a:r>
          </a:p>
          <a:p>
            <a:pPr marL="800100" indent="-342900">
              <a:lnSpc>
                <a:spcPct val="115000"/>
              </a:lnSpc>
              <a:spcAft>
                <a:spcPts val="0"/>
              </a:spcAft>
              <a:buClr>
                <a:srgbClr val="0356B1"/>
              </a:buClr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Automatic recognition </a:t>
            </a:r>
          </a:p>
          <a:p>
            <a:pPr marL="800100" indent="-342900">
              <a:lnSpc>
                <a:spcPct val="115000"/>
              </a:lnSpc>
              <a:spcAft>
                <a:spcPts val="0"/>
              </a:spcAft>
              <a:buClr>
                <a:srgbClr val="0356B1"/>
              </a:buClr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Revised grant system</a:t>
            </a:r>
          </a:p>
          <a:p>
            <a:pPr marL="800100" indent="-342900">
              <a:lnSpc>
                <a:spcPct val="115000"/>
              </a:lnSpc>
              <a:spcAft>
                <a:spcPts val="0"/>
              </a:spcAft>
              <a:buClr>
                <a:srgbClr val="0356B1"/>
              </a:buClr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Improved Online Language Support</a:t>
            </a:r>
          </a:p>
          <a:p>
            <a:pPr marL="800100" indent="-342900">
              <a:lnSpc>
                <a:spcPct val="115000"/>
              </a:lnSpc>
              <a:spcAft>
                <a:spcPts val="0"/>
              </a:spcAft>
              <a:buClr>
                <a:srgbClr val="0356B1"/>
              </a:buClr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European Student Card Initiative </a:t>
            </a:r>
          </a:p>
          <a:p>
            <a:pPr marL="800100" indent="-342900">
              <a:lnSpc>
                <a:spcPct val="115000"/>
              </a:lnSpc>
              <a:spcAft>
                <a:spcPts val="0"/>
              </a:spcAft>
              <a:buClr>
                <a:srgbClr val="0356B1"/>
              </a:buClr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more strategic and holistic inclusion and diversity measures at the level of the programme…</a:t>
            </a:r>
          </a:p>
          <a:p>
            <a:pPr marL="800100" indent="-342900">
              <a:lnSpc>
                <a:spcPct val="115000"/>
              </a:lnSpc>
              <a:spcAft>
                <a:spcPts val="0"/>
              </a:spcAft>
              <a:buClr>
                <a:srgbClr val="0356B1"/>
              </a:buClr>
            </a:pPr>
            <a:endParaRPr lang="en-GB" sz="2000" dirty="0" smtClean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1" indent="0">
              <a:spcAft>
                <a:spcPts val="0"/>
              </a:spcAft>
              <a:buFont typeface="Arial" panose="020B0604020202020204" pitchFamily="34" charset="0"/>
              <a:buNone/>
            </a:pPr>
            <a:endParaRPr lang="en-IE" sz="2400" dirty="0" smtClean="0"/>
          </a:p>
        </p:txBody>
      </p:sp>
    </p:spTree>
    <p:extLst>
      <p:ext uri="{BB962C8B-B14F-4D97-AF65-F5344CB8AC3E}">
        <p14:creationId xmlns:p14="http://schemas.microsoft.com/office/powerpoint/2010/main" val="2803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015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56690" y="1338472"/>
            <a:ext cx="7508590" cy="395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256690" y="1502227"/>
            <a:ext cx="7935310" cy="782638"/>
          </a:xfrm>
        </p:spPr>
        <p:txBody>
          <a:bodyPr/>
          <a:lstStyle/>
          <a:p>
            <a:pPr algn="ctr"/>
            <a:r>
              <a:rPr lang="en-GB" sz="3600" b="1" dirty="0" smtClean="0"/>
              <a:t>Inclusion and Diversity Measures</a:t>
            </a:r>
            <a:endParaRPr lang="en-GB" sz="3600" b="1" dirty="0"/>
          </a:p>
        </p:txBody>
      </p:sp>
      <p:sp>
        <p:nvSpPr>
          <p:cNvPr id="7" name="Google Shape;290;p33"/>
          <p:cNvSpPr txBox="1"/>
          <p:nvPr/>
        </p:nvSpPr>
        <p:spPr>
          <a:xfrm>
            <a:off x="4187847" y="2622510"/>
            <a:ext cx="8072996" cy="401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56B1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European Framework to address inclusion</a:t>
            </a:r>
          </a:p>
          <a:p>
            <a:pPr marL="800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56B1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Complementary to strategies at national level </a:t>
            </a:r>
          </a:p>
          <a:p>
            <a:pPr marL="800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56B1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Harmonised terminology across sectors </a:t>
            </a:r>
          </a:p>
          <a:p>
            <a:pPr marL="800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56B1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Recommendations and good practices </a:t>
            </a:r>
          </a:p>
          <a:p>
            <a:pPr marL="800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56B1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Improved measuring and monitoring </a:t>
            </a:r>
            <a:endParaRPr sz="3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55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61935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48891" y="1338472"/>
            <a:ext cx="8116389" cy="395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50216" y="2784553"/>
            <a:ext cx="741506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Offer </a:t>
            </a:r>
            <a:r>
              <a:rPr lang="en-GB" b="1" smtClean="0"/>
              <a:t>new and more flexible </a:t>
            </a:r>
            <a:r>
              <a:rPr lang="en-GB" smtClean="0"/>
              <a:t>mobility formats</a:t>
            </a:r>
          </a:p>
          <a:p>
            <a:r>
              <a:rPr lang="en-GB" b="1" smtClean="0"/>
              <a:t>Foster innovation </a:t>
            </a:r>
            <a:r>
              <a:rPr lang="en-GB" smtClean="0"/>
              <a:t>in curriculum design</a:t>
            </a:r>
          </a:p>
          <a:p>
            <a:r>
              <a:rPr lang="en-GB" smtClean="0"/>
              <a:t>Reach out to a </a:t>
            </a:r>
            <a:r>
              <a:rPr lang="en-GB" b="1" smtClean="0"/>
              <a:t>broader range </a:t>
            </a:r>
            <a:r>
              <a:rPr lang="en-GB" smtClean="0"/>
              <a:t>of students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E2CB19-FDEF-8740-9132-77E8D3D6B8DF}"/>
              </a:ext>
            </a:extLst>
          </p:cNvPr>
          <p:cNvSpPr txBox="1">
            <a:spLocks/>
          </p:cNvSpPr>
          <p:nvPr/>
        </p:nvSpPr>
        <p:spPr>
          <a:xfrm>
            <a:off x="3373921" y="1876801"/>
            <a:ext cx="8666328" cy="1124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84A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 b="1" dirty="0" smtClean="0"/>
              <a:t>Objectives of blended mobility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17618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37" y="2412922"/>
            <a:ext cx="2441733" cy="244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2CB19-FDEF-8740-9132-77E8D3D6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79" y="883136"/>
            <a:ext cx="10515600" cy="78235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Blended mobility </a:t>
            </a:r>
            <a:r>
              <a:rPr lang="en-GB" dirty="0"/>
              <a:t/>
            </a:r>
            <a:br>
              <a:rPr lang="en-GB" dirty="0"/>
            </a:b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34" y="3717365"/>
            <a:ext cx="390034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Physical mobility </a:t>
            </a:r>
            <a:r>
              <a:rPr lang="en-US" b="1" dirty="0" smtClean="0"/>
              <a:t>combined with </a:t>
            </a:r>
            <a:r>
              <a:rPr lang="en-US" b="1" dirty="0"/>
              <a:t>a virtual </a:t>
            </a:r>
            <a:r>
              <a:rPr lang="en-US" b="1" dirty="0" smtClean="0"/>
              <a:t>component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86670" y="2412922"/>
            <a:ext cx="1008112" cy="601667"/>
          </a:xfrm>
          <a:prstGeom prst="straightConnector1">
            <a:avLst/>
          </a:prstGeom>
          <a:ln w="38100">
            <a:solidFill>
              <a:srgbClr val="7DC1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451128" y="4453566"/>
            <a:ext cx="1117104" cy="576064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7451128" y="1956390"/>
            <a:ext cx="39420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Two types: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+mn-cs"/>
              </a:rPr>
              <a:t>individual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blended mobility and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+mn-cs"/>
              </a:rPr>
              <a:t>blended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+mn-cs"/>
              </a:rPr>
              <a:t>intensive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+mn-cs"/>
              </a:rPr>
              <a:t>programmes</a:t>
            </a:r>
            <a:endParaRPr lang="en-GB" sz="2400" b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64" y="1440811"/>
            <a:ext cx="2061932" cy="2061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63" y="3937120"/>
            <a:ext cx="2185020" cy="21850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68" y="1956390"/>
            <a:ext cx="1119057" cy="11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9_Blank">
  <a:themeElements>
    <a:clrScheme name="EAC Colour Pallette">
      <a:dk1>
        <a:srgbClr val="404040"/>
      </a:dk1>
      <a:lt1>
        <a:srgbClr val="FFFFFF"/>
      </a:lt1>
      <a:dk2>
        <a:srgbClr val="034EA2"/>
      </a:dk2>
      <a:lt2>
        <a:srgbClr val="FFFFFF"/>
      </a:lt2>
      <a:accent1>
        <a:srgbClr val="FFC000"/>
      </a:accent1>
      <a:accent2>
        <a:srgbClr val="5CB7E7"/>
      </a:accent2>
      <a:accent3>
        <a:srgbClr val="6497CA"/>
      </a:accent3>
      <a:accent4>
        <a:srgbClr val="C6E3FF"/>
      </a:accent4>
      <a:accent5>
        <a:srgbClr val="D1D3D4"/>
      </a:accent5>
      <a:accent6>
        <a:srgbClr val="F6894D"/>
      </a:accent6>
      <a:hlink>
        <a:srgbClr val="034EA2"/>
      </a:hlink>
      <a:folHlink>
        <a:srgbClr val="5CB7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552</Words>
  <Application>Microsoft Office PowerPoint</Application>
  <PresentationFormat>Panoramiczny</PresentationFormat>
  <Paragraphs>119</Paragraphs>
  <Slides>16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EC Square Sans Cond Pro</vt:lpstr>
      <vt:lpstr>Verdana</vt:lpstr>
      <vt:lpstr>Office Theme</vt:lpstr>
      <vt:lpstr>9_Blank</vt:lpstr>
      <vt:lpstr>  The new Erasmus programme</vt:lpstr>
      <vt:lpstr>Prezentacja programu PowerPoint</vt:lpstr>
      <vt:lpstr> </vt:lpstr>
      <vt:lpstr>Prezentacja programu PowerPoint</vt:lpstr>
      <vt:lpstr> </vt:lpstr>
      <vt:lpstr>A more inclusive programme </vt:lpstr>
      <vt:lpstr>Inclusion and Diversity Measures</vt:lpstr>
      <vt:lpstr>Prezentacja programu PowerPoint</vt:lpstr>
      <vt:lpstr>Blended mobility  </vt:lpstr>
      <vt:lpstr>High quality online experience </vt:lpstr>
      <vt:lpstr>More flexible doctoral mobility</vt:lpstr>
      <vt:lpstr>Prezentacja programu PowerPoint</vt:lpstr>
      <vt:lpstr>Digital Erasmus </vt:lpstr>
      <vt:lpstr>Green Erasmus </vt:lpstr>
      <vt:lpstr>Prezentacja programu PowerPoint</vt:lpstr>
      <vt:lpstr>Thank you 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CSEREY Gyula (EAC)</dc:creator>
  <cp:lastModifiedBy>WNPiSM laptop3</cp:lastModifiedBy>
  <cp:revision>74</cp:revision>
  <dcterms:created xsi:type="dcterms:W3CDTF">2020-09-26T08:09:12Z</dcterms:created>
  <dcterms:modified xsi:type="dcterms:W3CDTF">2020-12-18T12:19:09Z</dcterms:modified>
</cp:coreProperties>
</file>